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10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1.xml" ContentType="application/vnd.openxmlformats-officedocument.presentationml.tags+xml"/>
  <Override PartName="/ppt/notesSlides/notesSlide35.xml" ContentType="application/vnd.openxmlformats-officedocument.presentationml.notesSlide+xml"/>
  <Override PartName="/ppt/tags/tag12.xml" ContentType="application/vnd.openxmlformats-officedocument.presentationml.tags+xml"/>
  <Override PartName="/ppt/notesSlides/notesSlide36.xml" ContentType="application/vnd.openxmlformats-officedocument.presentationml.notesSlide+xml"/>
  <Override PartName="/ppt/tags/tag13.xml" ContentType="application/vnd.openxmlformats-officedocument.presentationml.tags+xml"/>
  <Override PartName="/ppt/notesSlides/notesSlide37.xml" ContentType="application/vnd.openxmlformats-officedocument.presentationml.notesSlide+xml"/>
  <Override PartName="/ppt/tags/tag14.xml" ContentType="application/vnd.openxmlformats-officedocument.presentationml.tags+xml"/>
  <Override PartName="/ppt/notesSlides/notesSlide38.xml" ContentType="application/vnd.openxmlformats-officedocument.presentationml.notesSlide+xml"/>
  <Override PartName="/ppt/tags/tag15.xml" ContentType="application/vnd.openxmlformats-officedocument.presentationml.tags+xml"/>
  <Override PartName="/ppt/notesSlides/notesSlide39.xml" ContentType="application/vnd.openxmlformats-officedocument.presentationml.notesSlide+xml"/>
  <Override PartName="/ppt/tags/tag16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17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19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20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9"/>
  </p:notesMasterIdLst>
  <p:sldIdLst>
    <p:sldId id="256" r:id="rId2"/>
    <p:sldId id="416" r:id="rId3"/>
    <p:sldId id="489" r:id="rId4"/>
    <p:sldId id="417" r:id="rId5"/>
    <p:sldId id="497" r:id="rId6"/>
    <p:sldId id="421" r:id="rId7"/>
    <p:sldId id="438" r:id="rId8"/>
    <p:sldId id="496" r:id="rId9"/>
    <p:sldId id="422" r:id="rId10"/>
    <p:sldId id="494" r:id="rId11"/>
    <p:sldId id="534" r:id="rId12"/>
    <p:sldId id="550" r:id="rId13"/>
    <p:sldId id="551" r:id="rId14"/>
    <p:sldId id="552" r:id="rId15"/>
    <p:sldId id="553" r:id="rId16"/>
    <p:sldId id="554" r:id="rId17"/>
    <p:sldId id="549" r:id="rId18"/>
    <p:sldId id="452" r:id="rId19"/>
    <p:sldId id="429" r:id="rId20"/>
    <p:sldId id="505" r:id="rId21"/>
    <p:sldId id="535" r:id="rId22"/>
    <p:sldId id="541" r:id="rId23"/>
    <p:sldId id="536" r:id="rId24"/>
    <p:sldId id="424" r:id="rId25"/>
    <p:sldId id="432" r:id="rId26"/>
    <p:sldId id="446" r:id="rId27"/>
    <p:sldId id="507" r:id="rId28"/>
    <p:sldId id="538" r:id="rId29"/>
    <p:sldId id="508" r:id="rId30"/>
    <p:sldId id="555" r:id="rId31"/>
    <p:sldId id="509" r:id="rId32"/>
    <p:sldId id="539" r:id="rId33"/>
    <p:sldId id="443" r:id="rId34"/>
    <p:sldId id="540" r:id="rId35"/>
    <p:sldId id="435" r:id="rId36"/>
    <p:sldId id="513" r:id="rId37"/>
    <p:sldId id="456" r:id="rId38"/>
    <p:sldId id="514" r:id="rId39"/>
    <p:sldId id="478" r:id="rId40"/>
    <p:sldId id="479" r:id="rId41"/>
    <p:sldId id="542" r:id="rId42"/>
    <p:sldId id="537" r:id="rId43"/>
    <p:sldId id="519" r:id="rId44"/>
    <p:sldId id="543" r:id="rId45"/>
    <p:sldId id="518" r:id="rId46"/>
    <p:sldId id="520" r:id="rId47"/>
    <p:sldId id="556" r:id="rId48"/>
    <p:sldId id="544" r:id="rId49"/>
    <p:sldId id="545" r:id="rId50"/>
    <p:sldId id="457" r:id="rId51"/>
    <p:sldId id="516" r:id="rId52"/>
    <p:sldId id="517" r:id="rId53"/>
    <p:sldId id="458" r:id="rId54"/>
    <p:sldId id="460" r:id="rId55"/>
    <p:sldId id="462" r:id="rId56"/>
    <p:sldId id="463" r:id="rId57"/>
    <p:sldId id="464" r:id="rId58"/>
    <p:sldId id="468" r:id="rId59"/>
    <p:sldId id="473" r:id="rId60"/>
    <p:sldId id="465" r:id="rId61"/>
    <p:sldId id="466" r:id="rId62"/>
    <p:sldId id="477" r:id="rId63"/>
    <p:sldId id="480" r:id="rId64"/>
    <p:sldId id="469" r:id="rId65"/>
    <p:sldId id="482" r:id="rId66"/>
    <p:sldId id="470" r:id="rId67"/>
    <p:sldId id="471" r:id="rId68"/>
  </p:sldIdLst>
  <p:sldSz cx="12192000" cy="6858000"/>
  <p:notesSz cx="6858000" cy="9144000"/>
  <p:defaultTextStyle>
    <a:defPPr>
      <a:defRPr lang="en-K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1513"/>
    <a:srgbClr val="FFFF57"/>
    <a:srgbClr val="EBF0F7"/>
    <a:srgbClr val="D6DCE5"/>
    <a:srgbClr val="EBF0F8"/>
    <a:srgbClr val="83141D"/>
    <a:srgbClr val="FF8AD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84"/>
    <p:restoredTop sz="77630"/>
  </p:normalViewPr>
  <p:slideViewPr>
    <p:cSldViewPr snapToGrid="0">
      <p:cViewPr varScale="1">
        <p:scale>
          <a:sx n="100" d="100"/>
          <a:sy n="100" d="100"/>
        </p:scale>
        <p:origin x="10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" panose="020B0503030403020204" pitchFamily="34" charset="77"/>
              </a:defRPr>
            </a:lvl1pPr>
          </a:lstStyle>
          <a:p>
            <a:endParaRPr lang="en-K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" panose="020B0503030403020204" pitchFamily="34" charset="77"/>
              </a:defRPr>
            </a:lvl1pPr>
          </a:lstStyle>
          <a:p>
            <a:fld id="{56996898-A3F6-AF4E-9FD2-3944203D3166}" type="datetimeFigureOut">
              <a:rPr lang="en-KR" smtClean="0"/>
              <a:pPr/>
              <a:t>2023/10/13</a:t>
            </a:fld>
            <a:endParaRPr lang="en-K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K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K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" panose="020B0503030403020204" pitchFamily="34" charset="77"/>
              </a:defRPr>
            </a:lvl1pPr>
          </a:lstStyle>
          <a:p>
            <a:endParaRPr lang="en-K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" panose="020B0503030403020204" pitchFamily="34" charset="77"/>
              </a:defRPr>
            </a:lvl1pPr>
          </a:lstStyle>
          <a:p>
            <a:fld id="{C5F629A1-B201-4C4B-A170-69BCD9E4D144}" type="slidenum">
              <a:rPr lang="en-KR" smtClean="0"/>
              <a:pPr/>
              <a:t>‹#›</a:t>
            </a:fld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1112964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Hello, I’m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Kunho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Kim from KAIST. And I’m a master student supervised by Professor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Minhyuk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Sung. </a:t>
            </a:r>
            <a:r>
              <a:rPr lang="en-US" sz="12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Today, we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OptCtrlPoints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dirty="0">
                <a:latin typeface="Source Sans Pro Semibold" panose="020B0503030403020204" pitchFamily="34" charset="77"/>
              </a:rPr>
              <a:t>Finding the Optimal Control Points for Biharmonic 3D Shape Deformation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you can see in the teaser image, our method can find the optimal control points that generate more plausible shape variations through deformation.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629A1-B201-4C4B-A170-69BCD9E4D144}" type="slidenum">
              <a:rPr lang="en-KR" smtClean="0"/>
              <a:pPr/>
              <a:t>1</a:t>
            </a:fld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2097898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strike="noStrike" dirty="0">
                <a:effectLst/>
                <a:latin typeface="Helvetica" pitchFamily="2" charset="0"/>
              </a:rPr>
              <a:t>To achieve this goal</a:t>
            </a:r>
            <a:r>
              <a:rPr lang="en-US" altLang="ko-KR" b="0" i="0" strike="noStrike" dirty="0">
                <a:effectLst/>
                <a:latin typeface="Helvetica" pitchFamily="2" charset="0"/>
              </a:rPr>
              <a:t>,</a:t>
            </a:r>
            <a:r>
              <a:rPr lang="ko-KR" altLang="en-US" b="0" i="0" strike="noStrike" dirty="0">
                <a:effectLst/>
                <a:latin typeface="Helvetica" pitchFamily="2" charset="0"/>
              </a:rPr>
              <a:t> </a:t>
            </a:r>
            <a:r>
              <a:rPr lang="en-US" altLang="ko-KR" b="0" i="0" strike="noStrike" dirty="0">
                <a:effectLst/>
                <a:latin typeface="Helvetica" pitchFamily="2" charset="0"/>
              </a:rPr>
              <a:t>we assume that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a template mesh,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multiple target meshes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correspondence between them are given.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b="0" i="0" strike="noStrike" dirty="0">
                <a:effectLst/>
                <a:latin typeface="Helvetica" pitchFamily="2" charset="0"/>
              </a:rPr>
              <a:t>Using these inputs, we want to find the optimal control points that minimize the average fitting distance </a:t>
            </a:r>
            <a:r>
              <a:rPr lang="en-US" dirty="0"/>
              <a:t>between the deformed meshes and target meshes.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02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let me</a:t>
            </a:r>
            <a:r>
              <a:rPr lang="en-US" baseline="0" dirty="0"/>
              <a:t> explain the preliminaries.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Before we get into the preliminaries, we will explain the notation.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X denotes the position of template vertices.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33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The deformed vertices will be denoted as V.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613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The binary selector matrix S indicates the vertex indices of the control points in the template mesh.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37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/>
              <a:t>T is </a:t>
            </a:r>
            <a:r>
              <a:rPr lang="en-US" i="0" dirty="0">
                <a:effectLst/>
                <a:latin typeface="Helvetica" pitchFamily="2" charset="0"/>
              </a:rPr>
              <a:t>the complementary selector matrix of S indicating the vertex indices of the template mesh that are not selected as the control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65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 denotes the positions of the control points. We can calculate C by multiplying S and X. Note that t</a:t>
            </a:r>
            <a:r>
              <a:rPr lang="en-US" sz="1200" dirty="0"/>
              <a:t>he set of control points is a subset of the template vertices.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018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is the </a:t>
            </a:r>
            <a:r>
              <a:rPr lang="en-US" dirty="0" err="1"/>
              <a:t>bilaplacian</a:t>
            </a:r>
            <a:r>
              <a:rPr lang="en-US" dirty="0"/>
              <a:t> matrix, which is a positive semi-definite matrix used to measure the fairness of X</a:t>
            </a:r>
            <a:r>
              <a:rPr lang="en-US" i="0" dirty="0">
                <a:effectLst/>
                <a:latin typeface="Helvetica" pitchFamily="2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With this notation,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68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dirty="0">
                    <a:effectLst/>
                    <a:latin typeface="Helvetica" pitchFamily="2" charset="0"/>
                  </a:rPr>
                  <a:t>we explain the details about the closed-form formulation of the biharmonic coordinate deformation function.</a:t>
                </a:r>
              </a:p>
              <a:p>
                <a:pPr marL="0" indent="0">
                  <a:buNone/>
                </a:pPr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This optimization finds the positions of the deformed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V</m:t>
                    </m:r>
                  </m:oMath>
                </a14:m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that </a:t>
                </a:r>
                <a:r>
                  <a:rPr lang="en-US" sz="1200" dirty="0">
                    <a:solidFill>
                      <a:srgbClr val="8B1513"/>
                    </a:solidFill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minimize squared Laplacian energy</a:t>
                </a:r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when the positions of the selected control points are fixed to 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C</m:t>
                    </m:r>
                  </m:oMath>
                </a14:m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.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  <a:endParaRPr lang="en-US" dirty="0"/>
              </a:p>
              <a:p>
                <a:r>
                  <a:rPr lang="en-US" dirty="0"/>
                  <a:t>Biharmonic coordinates is defined as the </a:t>
                </a:r>
                <a:r>
                  <a:rPr lang="en-US" i="0" dirty="0">
                    <a:effectLst/>
                    <a:latin typeface="Helvetica" pitchFamily="2" charset="0"/>
                  </a:rPr>
                  <a:t>closed-form formulation </a:t>
                </a:r>
                <a:r>
                  <a:rPr lang="en-US" dirty="0"/>
                  <a:t>of this optimization, namely V equals WC.</a:t>
                </a:r>
                <a:br>
                  <a:rPr lang="en-US" i="0" dirty="0">
                    <a:effectLst/>
                    <a:latin typeface="Helvetica" pitchFamily="2" charset="0"/>
                  </a:rPr>
                </a:br>
                <a:r>
                  <a:rPr lang="en-US" i="0" dirty="0">
                    <a:effectLst/>
                    <a:latin typeface="Helvetica" pitchFamily="2" charset="0"/>
                  </a:rPr>
                  <a:t>Here, W called biharmonic weights is derived from the solution of the above optimization.</a:t>
                </a:r>
              </a:p>
              <a:p>
                <a:endParaRPr lang="en-US" i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dirty="0">
                    <a:effectLst/>
                    <a:latin typeface="Helvetica" pitchFamily="2" charset="0"/>
                  </a:rPr>
                  <a:t>we explain the details about the closed-form formulation of the biharmonic coordinate deformation function.</a:t>
                </a:r>
              </a:p>
              <a:p>
                <a:pPr marL="0" indent="0">
                  <a:buNone/>
                </a:pPr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This optimization finds the positions of the deformed vertices </a:t>
                </a:r>
                <a:r>
                  <a:rPr lang="en-US" sz="1200" i="0" dirty="0">
                    <a:latin typeface="Cambria Math" panose="02040503050406030204" pitchFamily="18" charset="0"/>
                    <a:ea typeface="Source Sans Pro" panose="020B0503030403020204" pitchFamily="34" charset="0"/>
                  </a:rPr>
                  <a:t>V</a:t>
                </a:r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</a:t>
                </a:r>
                <a:r>
                  <a:rPr lang="en-US" sz="1200" dirty="0">
                    <a:solidFill>
                      <a:srgbClr val="8B1513"/>
                    </a:solidFill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minimizing squared Laplacian energy</a:t>
                </a:r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when the positions of the selected control points are fixed to be </a:t>
                </a:r>
                <a:r>
                  <a:rPr lang="en-US" sz="1200" i="0" dirty="0">
                    <a:latin typeface="Cambria Math" panose="02040503050406030204" pitchFamily="18" charset="0"/>
                    <a:ea typeface="Source Sans Pro" panose="020B0503030403020204" pitchFamily="34" charset="0"/>
                  </a:rPr>
                  <a:t>C</a:t>
                </a:r>
                <a:r>
                  <a:rPr lang="en-US" sz="12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.</a:t>
                </a:r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  <a:endParaRPr lang="en-US" dirty="0"/>
              </a:p>
              <a:p>
                <a:r>
                  <a:rPr lang="en-US" dirty="0"/>
                  <a:t>Biharmonic coordinates is defined as the </a:t>
                </a:r>
                <a:r>
                  <a:rPr lang="en-US" i="0" dirty="0">
                    <a:effectLst/>
                    <a:latin typeface="Helvetica" pitchFamily="2" charset="0"/>
                  </a:rPr>
                  <a:t>closed-form formulation </a:t>
                </a:r>
                <a:r>
                  <a:rPr lang="en-US" dirty="0"/>
                  <a:t>of this optimization, namely V equals WC.</a:t>
                </a:r>
                <a:br>
                  <a:rPr lang="en-US" i="0" dirty="0">
                    <a:effectLst/>
                    <a:latin typeface="Helvetica" pitchFamily="2" charset="0"/>
                  </a:rPr>
                </a:br>
                <a:r>
                  <a:rPr lang="en-US" i="0" dirty="0">
                    <a:effectLst/>
                    <a:latin typeface="Helvetica" pitchFamily="2" charset="0"/>
                  </a:rPr>
                  <a:t>Here, W called biharmonic weights is derived from the solution of the above optimization.</a:t>
                </a:r>
              </a:p>
              <a:p>
                <a:endParaRPr lang="en-US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68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When the control points and resulting biharmonic weights are fixed, we calculate biharmonic weight only once.</a:t>
            </a: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en-US" i="0" dirty="0">
                <a:effectLst/>
                <a:latin typeface="Helvetica" pitchFamily="2" charset="0"/>
              </a:rPr>
              <a:t>Note that, the deformations can be computed quickly by </a:t>
            </a:r>
            <a:r>
              <a:rPr lang="en-US" i="0" dirty="0" err="1">
                <a:effectLst/>
                <a:latin typeface="Helvetica" pitchFamily="2" charset="0"/>
              </a:rPr>
              <a:t>prefactorizing</a:t>
            </a:r>
            <a:r>
              <a:rPr lang="en-US" i="0" dirty="0">
                <a:effectLst/>
                <a:latin typeface="Helvetica" pitchFamily="2" charset="0"/>
              </a:rPr>
              <a:t> TAT transpose.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That means we </a:t>
            </a:r>
            <a:r>
              <a:rPr lang="en-US" i="0" dirty="0" err="1">
                <a:effectLst/>
                <a:latin typeface="Helvetica" pitchFamily="2" charset="0"/>
              </a:rPr>
              <a:t>prefactorize</a:t>
            </a:r>
            <a:r>
              <a:rPr lang="en-US" i="0" dirty="0">
                <a:effectLst/>
                <a:latin typeface="Helvetica" pitchFamily="2" charset="0"/>
              </a:rPr>
              <a:t> matrix only once.</a:t>
            </a:r>
          </a:p>
          <a:p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0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Geometric</a:t>
            </a:r>
            <a:r>
              <a:rPr lang="en-US" baseline="0" dirty="0"/>
              <a:t> modeling is an essential for creating virtual 3D contents and designing real objects.</a:t>
            </a:r>
          </a:p>
          <a:p>
            <a:r>
              <a:rPr lang="en-US" baseline="0" dirty="0"/>
              <a:t>Yet, creating 3D modeling remains as a tedious and time-consuming task requiring specialized expertise.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44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However, </a:t>
            </a:r>
            <a:r>
              <a:rPr lang="en-US" sz="1200" dirty="0">
                <a:ea typeface="Source Sans Pro" panose="020B0503030403020204" pitchFamily="34" charset="0"/>
              </a:rPr>
              <a:t>Since we want to find the optimal control points, we need to vary the control points.</a:t>
            </a:r>
            <a:r>
              <a:rPr lang="en-US" i="0" dirty="0">
                <a:effectLst/>
                <a:latin typeface="Helvetica" pitchFamily="2" charset="0"/>
              </a:rPr>
              <a:t> when computing deformations with different sets of control points, it is not feasible to leverage the </a:t>
            </a:r>
            <a:r>
              <a:rPr lang="en-US" i="0" dirty="0" err="1">
                <a:effectLst/>
                <a:latin typeface="Helvetica" pitchFamily="2" charset="0"/>
              </a:rPr>
              <a:t>prefactorization</a:t>
            </a:r>
            <a:r>
              <a:rPr lang="en-US" i="0" dirty="0">
                <a:effectLst/>
                <a:latin typeface="Helvetica" pitchFamily="2" charset="0"/>
              </a:rPr>
              <a:t> since the complementary selector matrix T varies.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That means we need to calculate its </a:t>
            </a:r>
            <a:r>
              <a:rPr lang="en-US" i="0" dirty="0" err="1">
                <a:effectLst/>
                <a:latin typeface="Helvetica" pitchFamily="2" charset="0"/>
              </a:rPr>
              <a:t>prefactorization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 multiple times.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Here, TAT transpose is too large matrix to calculate its </a:t>
            </a:r>
            <a:r>
              <a:rPr lang="en-US" i="0" dirty="0" err="1">
                <a:effectLst/>
                <a:latin typeface="Helvetica" pitchFamily="2" charset="0"/>
              </a:rPr>
              <a:t>prefactorization</a:t>
            </a:r>
            <a:r>
              <a:rPr lang="en-US" sz="1200" dirty="0"/>
              <a:t> multiple times.</a:t>
            </a:r>
          </a:p>
          <a:p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923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ea typeface="Source Sans Pro" panose="020B0503030403020204" pitchFamily="34" charset="0"/>
                  </a:rPr>
                  <a:t>Another</a:t>
                </a:r>
                <a:r>
                  <a:rPr lang="en-US" sz="1200" baseline="0" dirty="0">
                    <a:ea typeface="Source Sans Pro" panose="020B0503030403020204" pitchFamily="34" charset="0"/>
                  </a:rPr>
                  <a:t> challenge is that i</a:t>
                </a:r>
                <a:r>
                  <a:rPr lang="en-US" sz="1200" dirty="0">
                    <a:ea typeface="Source Sans Pro" panose="020B0503030403020204" pitchFamily="34" charset="0"/>
                  </a:rPr>
                  <a:t>dentifying the optimal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𝐾</m:t>
                    </m:r>
                  </m:oMath>
                </a14:m>
                <a:r>
                  <a:rPr lang="en-US" sz="1200" dirty="0">
                    <a:ea typeface="Source Sans Pro" panose="020B0503030403020204" pitchFamily="34" charset="0"/>
                  </a:rPr>
                  <a:t>-subset from a pool of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𝑁</m:t>
                    </m:r>
                  </m:oMath>
                </a14:m>
                <a:r>
                  <a:rPr lang="en-US" sz="1200" dirty="0">
                    <a:ea typeface="Source Sans Pro" panose="020B0503030403020204" pitchFamily="34" charset="0"/>
                  </a:rPr>
                  <a:t> elements is an </a:t>
                </a:r>
                <a:r>
                  <a:rPr lang="en-US" sz="12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NP-complete combinatorial optimization problem</a:t>
                </a:r>
                <a:r>
                  <a:rPr lang="en-US" sz="1200" dirty="0">
                    <a:ea typeface="Source Sans Pro" panose="020B0503030403020204" pitchFamily="34" charset="0"/>
                  </a:rPr>
                  <a:t>.</a:t>
                </a:r>
              </a:p>
              <a:p>
                <a:r>
                  <a:rPr lang="en-US" sz="1200" b="0" i="0" dirty="0">
                    <a:solidFill>
                      <a:srgbClr val="374151"/>
                    </a:solidFill>
                    <a:effectLst/>
                    <a:latin typeface="Söhne"/>
                  </a:rPr>
                  <a:t>(enter)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One possible solution is the exhaustive search</a:t>
                </a:r>
                <a:r>
                  <a:rPr lang="en-US" sz="1200" dirty="0">
                    <a:ea typeface="Source Sans Pro" panose="020B0503030403020204" pitchFamily="34" charset="0"/>
                  </a:rPr>
                  <a:t> that tests all k-subsets.</a:t>
                </a:r>
                <a:endParaRPr lang="en-US" b="0" i="0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dirty="0">
                    <a:solidFill>
                      <a:srgbClr val="374151"/>
                    </a:solidFill>
                    <a:effectLst/>
                    <a:latin typeface="Söhne"/>
                  </a:rPr>
                  <a:t>(enter)</a:t>
                </a:r>
              </a:p>
              <a:p>
                <a:r>
                  <a:rPr lang="en-US" sz="1200" dirty="0">
                    <a:ea typeface="Source Sans Pro" panose="020B0503030403020204" pitchFamily="34" charset="0"/>
                  </a:rPr>
                  <a:t>However, exhaustive</a:t>
                </a:r>
                <a:r>
                  <a:rPr lang="ko-KR" altLang="en-US" sz="1200" dirty="0">
                    <a:ea typeface="Source Sans Pro" panose="020B0503030403020204" pitchFamily="34" charset="0"/>
                  </a:rPr>
                  <a:t> </a:t>
                </a:r>
                <a:r>
                  <a:rPr lang="en-US" sz="1200" dirty="0">
                    <a:ea typeface="Source Sans Pro" panose="020B0503030403020204" pitchFamily="34" charset="0"/>
                  </a:rPr>
                  <a:t>search is impractical due to the typically high number of vertices.</a:t>
                </a:r>
                <a:endParaRPr lang="en-US" b="0" i="0" dirty="0">
                  <a:solidFill>
                    <a:srgbClr val="374151"/>
                  </a:solidFill>
                  <a:effectLst/>
                  <a:latin typeface="Söhne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ea typeface="Source Sans Pro" panose="020B0503030403020204" pitchFamily="34" charset="0"/>
                  </a:rPr>
                  <a:t>Another</a:t>
                </a:r>
                <a:r>
                  <a:rPr lang="en-US" sz="1200" baseline="0" dirty="0">
                    <a:ea typeface="Source Sans Pro" panose="020B0503030403020204" pitchFamily="34" charset="0"/>
                  </a:rPr>
                  <a:t> challenge is that i</a:t>
                </a:r>
                <a:r>
                  <a:rPr lang="en-US" sz="1200" dirty="0">
                    <a:ea typeface="Source Sans Pro" panose="020B0503030403020204" pitchFamily="34" charset="0"/>
                  </a:rPr>
                  <a:t>dentifying the optimal </a:t>
                </a:r>
                <a:r>
                  <a:rPr lang="en-US" sz="1200" i="0" dirty="0">
                    <a:latin typeface="Cambria Math" panose="02040503050406030204" pitchFamily="18" charset="0"/>
                    <a:ea typeface="Source Sans Pro" panose="020B0503030403020204" pitchFamily="34" charset="0"/>
                  </a:rPr>
                  <a:t>𝐾</a:t>
                </a:r>
                <a:r>
                  <a:rPr lang="en-US" sz="1200" dirty="0">
                    <a:ea typeface="Source Sans Pro" panose="020B0503030403020204" pitchFamily="34" charset="0"/>
                  </a:rPr>
                  <a:t>-subset from a pool of </a:t>
                </a:r>
                <a:r>
                  <a:rPr lang="en-US" sz="1200" i="0" dirty="0">
                    <a:latin typeface="Cambria Math" panose="02040503050406030204" pitchFamily="18" charset="0"/>
                    <a:ea typeface="Source Sans Pro" panose="020B0503030403020204" pitchFamily="34" charset="0"/>
                  </a:rPr>
                  <a:t>𝑁</a:t>
                </a:r>
                <a:r>
                  <a:rPr lang="en-US" sz="1200" dirty="0">
                    <a:ea typeface="Source Sans Pro" panose="020B0503030403020204" pitchFamily="34" charset="0"/>
                  </a:rPr>
                  <a:t> elements is an </a:t>
                </a:r>
                <a:r>
                  <a:rPr lang="en-US" sz="12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NP-complete combinatorial optimization problem</a:t>
                </a:r>
                <a:r>
                  <a:rPr lang="en-US" sz="1200" dirty="0">
                    <a:ea typeface="Source Sans Pro" panose="020B0503030403020204" pitchFamily="34" charset="0"/>
                  </a:rPr>
                  <a:t>.</a:t>
                </a:r>
              </a:p>
              <a:p>
                <a:r>
                  <a:rPr lang="en-US" sz="1200" b="0" i="0" dirty="0">
                    <a:solidFill>
                      <a:srgbClr val="374151"/>
                    </a:solidFill>
                    <a:effectLst/>
                    <a:latin typeface="Söhne"/>
                  </a:rPr>
                  <a:t>(enter)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One possible solution is the exhaustive search</a:t>
                </a:r>
                <a:r>
                  <a:rPr lang="en-US" sz="1200" dirty="0">
                    <a:ea typeface="Source Sans Pro" panose="020B0503030403020204" pitchFamily="34" charset="0"/>
                  </a:rPr>
                  <a:t> that finds all candidates.</a:t>
                </a:r>
                <a:endParaRPr lang="en-US" b="0" i="0" dirty="0">
                  <a:solidFill>
                    <a:srgbClr val="374151"/>
                  </a:solidFill>
                  <a:effectLst/>
                  <a:latin typeface="Söhne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b="0" i="0" dirty="0">
                    <a:solidFill>
                      <a:srgbClr val="374151"/>
                    </a:solidFill>
                    <a:effectLst/>
                    <a:latin typeface="Söhne"/>
                  </a:rPr>
                  <a:t>(enter)</a:t>
                </a:r>
              </a:p>
              <a:p>
                <a:r>
                  <a:rPr lang="en-US" sz="1200" dirty="0">
                    <a:ea typeface="Source Sans Pro" panose="020B0503030403020204" pitchFamily="34" charset="0"/>
                  </a:rPr>
                  <a:t>However, exhaustive</a:t>
                </a:r>
                <a:r>
                  <a:rPr lang="ko-KR" altLang="en-US" sz="1200" dirty="0">
                    <a:ea typeface="Source Sans Pro" panose="020B0503030403020204" pitchFamily="34" charset="0"/>
                  </a:rPr>
                  <a:t> </a:t>
                </a:r>
                <a:r>
                  <a:rPr lang="en-US" sz="1200" dirty="0">
                    <a:ea typeface="Source Sans Pro" panose="020B0503030403020204" pitchFamily="34" charset="0"/>
                  </a:rPr>
                  <a:t>search is impractical due to the typically high number of vertices.</a:t>
                </a:r>
                <a:endParaRPr lang="en-US" b="0" i="0" dirty="0">
                  <a:solidFill>
                    <a:srgbClr val="374151"/>
                  </a:solidFill>
                  <a:effectLst/>
                  <a:latin typeface="Söhne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38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/>
              <a:t>So, there are two main challenges to achieve the goal.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To address these challenge, first, we introduce a reformulation of biharmonic weight that yields the same biharmonic weight matrix W while solving a linear system on a much smaller scale.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We also propose an efficient search algorithm that reduces the time complexity, while effectively finding nearly optimal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31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[6:10]</a:t>
            </a:r>
          </a:p>
          <a:p>
            <a:r>
              <a:rPr lang="en-US" dirty="0"/>
              <a:t>Now, let me</a:t>
            </a:r>
            <a:r>
              <a:rPr lang="en-US" baseline="0" dirty="0"/>
              <a:t> explain our approach in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50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I’ll describe our reformulation of biharmonic weight, and level of detail control point search algorithm.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308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address the first challenge, we introduce a reformulation of biharmonic weights.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121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u="none" dirty="0">
                    <a:effectLst/>
                    <a:latin typeface="Helvetica" pitchFamily="2" charset="0"/>
                  </a:rPr>
                  <a:t>Let M denote the linear system in the original biharmonic weight W(S;A).</a:t>
                </a:r>
                <a:endParaRPr lang="en-US" i="0" dirty="0">
                  <a:effectLst/>
                  <a:latin typeface="Helvetica" pitchFamily="2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With a derivation involving the Schur complement, we can rewrite M like this.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200" i="0" dirty="0"/>
                  <a:t> in the initial biharmonic weight, we get the following reformulation. 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i="0" u="none" dirty="0">
                    <a:effectLst/>
                    <a:latin typeface="Helvetica" pitchFamily="2" charset="0"/>
                  </a:rPr>
                  <a:t>Let M denote the linear system in the original biharmonic weight W(S;A).</a:t>
                </a:r>
                <a:endParaRPr lang="en-US" i="0" dirty="0">
                  <a:effectLst/>
                  <a:latin typeface="Helvetica" pitchFamily="2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="0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With a derivation involving the Schur complement, we can obtain a new M.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M</a:t>
                </a:r>
                <a:r>
                  <a:rPr lang="en-US" sz="1200" i="0" dirty="0"/>
                  <a:t> in the initial biharmonic weight, we get the following reformulation. 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57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effectLst/>
                    <a:latin typeface="Helvetica" pitchFamily="2" charset="0"/>
                  </a:rPr>
                  <a:t>Now, we compare the difference between the original M and new M by our reformulation.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Here, SA inverse S transpose is way smaller than TAT transpose.</a:t>
                </a:r>
              </a:p>
              <a:p>
                <a:endParaRPr lang="en-US" i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effectLst/>
                    <a:latin typeface="Helvetica" pitchFamily="2" charset="0"/>
                  </a:rPr>
                  <a:t>By using the Schur complement, we can express B, the inverse of D as follows.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Finally, we obtain M equals B_11 inverse B_12 equals minus D_12 D_22 inverse.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where SA inverse A transpose Is significantly smaller than TAT transpose.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M</a:t>
                </a:r>
                <a:r>
                  <a:rPr lang="en-US" sz="1200" i="0" dirty="0"/>
                  <a:t> in the initial biharmonic weight, we get the following reformulation. Since the original </a:t>
                </a:r>
                <a:r>
                  <a:rPr lang="en-US" sz="1200" i="0" dirty="0" err="1"/>
                  <a:t>bilaplacian</a:t>
                </a:r>
                <a:r>
                  <a:rPr lang="en-US" sz="1200" i="0" baseline="0" dirty="0"/>
                  <a:t> matrix is positive semi-definite and non-invertible, we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regularize the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Bilaplacian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 matrix A by adding a small-weighted identity matrix, approximating the solution while achieving numerical stability.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dirty="0"/>
              </a:p>
              <a:p>
                <a:endParaRPr lang="en-US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0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1200" dirty="0"/>
                  <a:t>If we set the number of vertices, </a:t>
                </a:r>
                <a:r>
                  <a:rPr lang="en-US" altLang="ko-KR" sz="1200" dirty="0"/>
                  <a:t>N</a:t>
                </a:r>
                <a:r>
                  <a:rPr lang="ko-KR" altLang="en-US" sz="1200" baseline="0" dirty="0"/>
                  <a:t> </a:t>
                </a:r>
                <a:r>
                  <a:rPr lang="en-US" altLang="ko-KR" sz="1200" baseline="0" dirty="0"/>
                  <a:t>to</a:t>
                </a:r>
                <a:r>
                  <a:rPr lang="ko-KR" altLang="en-US" sz="1200" baseline="0" dirty="0"/>
                  <a:t> </a:t>
                </a:r>
                <a:r>
                  <a:rPr lang="en-US" altLang="ko-KR" sz="1200" baseline="0" dirty="0"/>
                  <a:t>five</a:t>
                </a:r>
                <a:r>
                  <a:rPr lang="ko-KR" altLang="en-US" sz="1200" baseline="0" dirty="0"/>
                  <a:t> </a:t>
                </a:r>
                <a:r>
                  <a:rPr lang="en-US" altLang="ko-KR" sz="1200" baseline="0" dirty="0"/>
                  <a:t>thousand</a:t>
                </a:r>
                <a:r>
                  <a:rPr lang="ko-KR" altLang="en-US" sz="1200" baseline="0" dirty="0"/>
                  <a:t> </a:t>
                </a:r>
                <a:r>
                  <a:rPr lang="en-US" sz="1200" dirty="0"/>
                  <a:t>and the number of control points, </a:t>
                </a:r>
                <a:r>
                  <a:rPr lang="en-US" altLang="ko-KR" sz="1200" dirty="0"/>
                  <a:t>K</a:t>
                </a:r>
                <a:r>
                  <a:rPr lang="ko-KR" altLang="en-US" sz="1200" dirty="0"/>
                  <a:t> </a:t>
                </a:r>
                <a:r>
                  <a:rPr lang="en-US" altLang="ko-KR" sz="1200" dirty="0"/>
                  <a:t>to</a:t>
                </a:r>
                <a:r>
                  <a:rPr lang="ko-KR" altLang="en-US" sz="1200" dirty="0"/>
                  <a:t> </a:t>
                </a:r>
                <a:r>
                  <a:rPr lang="en-US" altLang="ko-KR" sz="1200" dirty="0"/>
                  <a:t>sixteen,</a:t>
                </a:r>
                <a:r>
                  <a:rPr lang="en-US" sz="1200" dirty="0"/>
                  <a:t> we can see that the difference is huge.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effectLst/>
                    <a:latin typeface="Helvetica" pitchFamily="2" charset="0"/>
                  </a:rPr>
                  <a:t>By using the Schur complement, we can express B, the inverse of D as follows.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Finally, we obtain M equals B_11 inverse B_12 equals minus D_12 D_22 inverse.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where SA inverse A transpose Is significantly smaller than TAT transpose.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M</a:t>
                </a:r>
                <a:r>
                  <a:rPr lang="en-US" sz="1200" i="0" dirty="0"/>
                  <a:t> in the initial biharmonic weight, we get the following reformulation. Since the original </a:t>
                </a:r>
                <a:r>
                  <a:rPr lang="en-US" sz="1200" i="0" dirty="0" err="1"/>
                  <a:t>bilaplacian</a:t>
                </a:r>
                <a:r>
                  <a:rPr lang="en-US" sz="1200" i="0" baseline="0" dirty="0"/>
                  <a:t> matrix is positive semi-definite and non-invertible, we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regularize the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Bilaplacian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 matrix A by adding a small-weighted identity matrix, approximating the solution while achieving numerical stability.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dirty="0"/>
              </a:p>
              <a:p>
                <a:endParaRPr lang="en-US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592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The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original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M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has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over twenty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million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elements, while the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new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M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has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only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two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hundred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fifty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six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elements.</a:t>
                </a:r>
                <a:endParaRPr lang="en-US" b="0" i="0" dirty="0">
                  <a:solidFill>
                    <a:srgbClr val="000000"/>
                  </a:solidFill>
                  <a:effectLst/>
                  <a:latin typeface="noto"/>
                </a:endParaRPr>
              </a:p>
              <a:p>
                <a:pPr marL="0" indent="0">
                  <a:buNone/>
                </a:pPr>
                <a:r>
                  <a:rPr 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This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b="0" i="0" dirty="0">
                    <a:solidFill>
                      <a:srgbClr val="374151"/>
                    </a:solidFill>
                    <a:effectLst/>
                    <a:latin typeface="Söhne"/>
                  </a:rPr>
                  <a:t>demonstrates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that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our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altLang="ko-KR" b="0" i="0" dirty="0">
                    <a:solidFill>
                      <a:srgbClr val="000000"/>
                    </a:solidFill>
                    <a:effectLst/>
                    <a:latin typeface="noto"/>
                  </a:rPr>
                  <a:t>reformulation</a:t>
                </a:r>
                <a:r>
                  <a:rPr lang="ko-KR" alt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 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significantly reduces the time required for </a:t>
                </a:r>
                <a:r>
                  <a:rPr lang="en-US" b="0" i="0" dirty="0" err="1">
                    <a:solidFill>
                      <a:srgbClr val="000000"/>
                    </a:solidFill>
                    <a:effectLst/>
                    <a:latin typeface="noto"/>
                  </a:rPr>
                  <a:t>prefactorization</a:t>
                </a:r>
                <a:r>
                  <a:rPr lang="en-US" b="0" i="0" dirty="0">
                    <a:solidFill>
                      <a:srgbClr val="000000"/>
                    </a:solidFill>
                    <a:effectLst/>
                    <a:latin typeface="noto"/>
                  </a:rPr>
                  <a:t>.</a:t>
                </a:r>
                <a:endParaRPr lang="en-US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effectLst/>
                    <a:latin typeface="Helvetica" pitchFamily="2" charset="0"/>
                  </a:rPr>
                  <a:t>By using the Schur complement, we can express B, the inverse of D as follows.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Finally, we obtain M equals B_11 inverse B_12 equals minus D_12 D_22 inverse.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where SA inverse A transpose Is significantly smaller than TAT transpose.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M</a:t>
                </a:r>
                <a:r>
                  <a:rPr lang="en-US" sz="1200" i="0" dirty="0"/>
                  <a:t> in the initial biharmonic weight, we get the following reformulation. Since the original </a:t>
                </a:r>
                <a:r>
                  <a:rPr lang="en-US" sz="1200" i="0" dirty="0" err="1"/>
                  <a:t>bilaplacian</a:t>
                </a:r>
                <a:r>
                  <a:rPr lang="en-US" sz="1200" i="0" baseline="0" dirty="0"/>
                  <a:t> matrix is positive semi-definite and non-invertible, we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regularize the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Bilaplacian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 matrix A by adding a small-weighted identity matrix, approximating the solution while achieving numerical stability.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dirty="0"/>
              </a:p>
              <a:p>
                <a:endParaRPr lang="en-US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589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Shape deformation is thus an important</a:t>
            </a:r>
            <a:r>
              <a:rPr lang="ko-KR" altLang="en-US" i="0" dirty="0">
                <a:effectLst/>
                <a:latin typeface="Helvetica" pitchFamily="2" charset="0"/>
              </a:rPr>
              <a:t> </a:t>
            </a:r>
            <a:r>
              <a:rPr lang="en-US" i="0" dirty="0">
                <a:effectLst/>
                <a:latin typeface="Helvetica" pitchFamily="2" charset="0"/>
              </a:rPr>
              <a:t>technique that enables producing plausible variations of existing</a:t>
            </a:r>
            <a:r>
              <a:rPr lang="ko-KR" altLang="en-US" i="0" dirty="0">
                <a:effectLst/>
                <a:latin typeface="Helvetica" pitchFamily="2" charset="0"/>
              </a:rPr>
              <a:t> </a:t>
            </a:r>
            <a:r>
              <a:rPr lang="en-US" i="0" dirty="0">
                <a:effectLst/>
                <a:latin typeface="Helvetica" pitchFamily="2" charset="0"/>
              </a:rPr>
              <a:t>high-quality, artist-generated 3D assets. </a:t>
            </a:r>
          </a:p>
          <a:p>
            <a:r>
              <a:rPr lang="en-US" dirty="0"/>
              <a:t>Due to its importance and broad impact, shape deformation has been extensively studied by the geometry processing community.</a:t>
            </a:r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6232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/>
              <a:t>However, since the </a:t>
            </a:r>
            <a:r>
              <a:rPr lang="en-US" sz="1200" i="0" dirty="0" err="1"/>
              <a:t>bilaplacian</a:t>
            </a:r>
            <a:r>
              <a:rPr lang="en-US" sz="1200" i="0" baseline="0" dirty="0"/>
              <a:t> matrix is positive semi-definite and non-invertible, we can </a:t>
            </a:r>
            <a:r>
              <a:rPr lang="en-US" sz="1200" i="0" baseline="0"/>
              <a:t>apply some</a:t>
            </a:r>
            <a:r>
              <a:rPr lang="en-US" i="0">
                <a:effectLst/>
                <a:latin typeface="Helvetica" pitchFamily="2" charset="0"/>
              </a:rPr>
              <a:t> </a:t>
            </a:r>
            <a:r>
              <a:rPr lang="en-US" i="0" dirty="0">
                <a:effectLst/>
                <a:latin typeface="Helvetica" pitchFamily="2" charset="0"/>
              </a:rPr>
              <a:t>techniques, handling the singularity of the </a:t>
            </a:r>
            <a:r>
              <a:rPr lang="en-US" i="0" dirty="0" err="1">
                <a:effectLst/>
                <a:latin typeface="Helvetica" pitchFamily="2" charset="0"/>
              </a:rPr>
              <a:t>Bilaplacian</a:t>
            </a:r>
            <a:r>
              <a:rPr lang="en-US" i="0" dirty="0">
                <a:effectLst/>
                <a:latin typeface="Helvetica" pitchFamily="2" charset="0"/>
              </a:rPr>
              <a:t> matrix A. Thus, we can use shaving-off technique or regularization for 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87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i="0" baseline="0" dirty="0"/>
                  <a:t>To </a:t>
                </a:r>
                <a:r>
                  <a:rPr lang="en-US" i="0" dirty="0">
                    <a:effectLst/>
                    <a:latin typeface="Helvetica" pitchFamily="2" charset="0"/>
                  </a:rPr>
                  <a:t>handle the singularity of the </a:t>
                </a:r>
                <a:r>
                  <a:rPr lang="en-US" i="0" dirty="0" err="1">
                    <a:effectLst/>
                    <a:latin typeface="Helvetica" pitchFamily="2" charset="0"/>
                  </a:rPr>
                  <a:t>Bilaplacian</a:t>
                </a:r>
                <a:r>
                  <a:rPr lang="en-US" i="0" dirty="0">
                    <a:effectLst/>
                    <a:latin typeface="Helvetica" pitchFamily="2" charset="0"/>
                  </a:rPr>
                  <a:t> matrix A, w</a:t>
                </a:r>
                <a:r>
                  <a:rPr lang="en-US" sz="1200" i="0" baseline="0" dirty="0"/>
                  <a:t>e can apply the s</a:t>
                </a:r>
                <a:r>
                  <a:rPr lang="en-US" i="0" dirty="0">
                    <a:effectLst/>
                    <a:latin typeface="Helvetica" pitchFamily="2" charset="0"/>
                  </a:rPr>
                  <a:t>having-off technique.</a:t>
                </a:r>
              </a:p>
              <a:p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Helvetica" pitchFamily="2" charset="0"/>
                    <a:ea typeface="+mn-ea"/>
                    <a:cs typeface="+mn-cs"/>
                  </a:rPr>
                  <a:t>(enter)</a:t>
                </a:r>
              </a:p>
              <a:p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Helvetica" pitchFamily="2" charset="0"/>
                    <a:ea typeface="+mn-ea"/>
                    <a:cs typeface="+mn-cs"/>
                  </a:rPr>
                  <a:t>With this technique, the final biharmonic weight is </a:t>
                </a:r>
                <a:r>
                  <a:rPr lang="en-US" b="0" i="0" dirty="0">
                    <a:solidFill>
                      <a:srgbClr val="374151"/>
                    </a:solidFill>
                    <a:effectLst/>
                    <a:latin typeface="Söhne"/>
                  </a:rPr>
                  <a:t>altered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Helvetica" pitchFamily="2" charset="0"/>
                    <a:ea typeface="+mn-ea"/>
                    <a:cs typeface="+mn-cs"/>
                  </a:rPr>
                  <a:t> slightly.</a:t>
                </a:r>
                <a:r>
                  <a:rPr lang="en-US" b="0" i="0" dirty="0">
                    <a:solidFill>
                      <a:srgbClr val="374151"/>
                    </a:solidFill>
                    <a:effectLst/>
                    <a:latin typeface="Söhne"/>
                  </a:rPr>
                  <a:t> You can find more details in our paper.</a:t>
                </a:r>
                <a:endParaRPr lang="en-US" sz="1200" i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effectLst/>
                    <a:latin typeface="Helvetica" pitchFamily="2" charset="0"/>
                  </a:rPr>
                  <a:t>By using the Schur complement, we can express B, the inverse of D as follows.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Finally, we obtain M equals B_11 inverse B_12 equals minus D_12 D_22 inverse.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where SA inverse A transpose Is significantly smaller than TAT transpose.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M</a:t>
                </a:r>
                <a:r>
                  <a:rPr lang="en-US" sz="1200" i="0" dirty="0"/>
                  <a:t> in the initial biharmonic weight, we get the following reformulation. Since the original </a:t>
                </a:r>
                <a:r>
                  <a:rPr lang="en-US" sz="1200" i="0" dirty="0" err="1"/>
                  <a:t>bilaplacian</a:t>
                </a:r>
                <a:r>
                  <a:rPr lang="en-US" sz="1200" i="0" baseline="0" dirty="0"/>
                  <a:t> matrix is positive semi-definite and non-invertible, we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regularize the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Bilaplacian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 matrix A by adding a small-weighted identity matrix, approximating the solution while achieving numerical stability.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dirty="0"/>
              </a:p>
              <a:p>
                <a:endParaRPr lang="en-US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881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Instead of shaving-off technique, </a:t>
                </a:r>
                <a:r>
                  <a:rPr lang="en-US" sz="1200" i="0" baseline="0" dirty="0"/>
                  <a:t>we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regularize the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Bilaplacian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 matrix A by adding a small-weighted identity matrix, approximating the solution while achieving numerical stability. We choose this method for the experiments.</a:t>
                </a:r>
              </a:p>
              <a:p>
                <a:pPr marL="0" indent="0">
                  <a:buNone/>
                </a:pPr>
                <a:endParaRPr lang="en-US" sz="120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dirty="0">
                    <a:effectLst/>
                    <a:latin typeface="Helvetica" pitchFamily="2" charset="0"/>
                  </a:rPr>
                  <a:t>By using the Schur complement, we can express B, the inverse of D as follows.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Finally, we obtain M equals B_11 inverse B_12 equals minus D_12 D_22 inverse.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where SA inverse A transpose Is significantly smaller than TAT transpose.</a:t>
                </a:r>
              </a:p>
              <a:p>
                <a:endParaRPr lang="en-US" i="0" dirty="0">
                  <a:effectLst/>
                  <a:latin typeface="Helvetica" pitchFamily="2" charset="0"/>
                </a:endParaRPr>
              </a:p>
              <a:p>
                <a:r>
                  <a:rPr lang="en-US" i="0" dirty="0">
                    <a:effectLst/>
                    <a:latin typeface="Helvetica" pitchFamily="2" charset="0"/>
                  </a:rPr>
                  <a:t>(enter)</a:t>
                </a:r>
              </a:p>
              <a:p>
                <a:r>
                  <a:rPr lang="en-US" sz="1200" i="0" dirty="0"/>
                  <a:t>By replacing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M</a:t>
                </a:r>
                <a:r>
                  <a:rPr lang="en-US" sz="1200" i="0" dirty="0"/>
                  <a:t> in the initial biharmonic weight, we get the following reformulation. Since the original </a:t>
                </a:r>
                <a:r>
                  <a:rPr lang="en-US" sz="1200" i="0" dirty="0" err="1"/>
                  <a:t>bilaplacian</a:t>
                </a:r>
                <a:r>
                  <a:rPr lang="en-US" sz="1200" i="0" baseline="0" dirty="0"/>
                  <a:t> matrix is positive semi-definite and non-invertible, we 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regularize the </a:t>
                </a:r>
                <a:r>
                  <a:rPr lang="en-US" sz="1200" b="0" i="0" kern="1200" dirty="0" err="1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Bilaplacian</a:t>
                </a:r>
                <a:r>
                  <a:rPr lang="en-US" sz="1200" b="0" i="0" kern="1200" dirty="0">
                    <a:solidFill>
                      <a:schemeClr val="tx1"/>
                    </a:solidFill>
                    <a:effectLst/>
                    <a:latin typeface="Source Sans Pro" panose="020B0503030403020204" pitchFamily="34" charset="77"/>
                    <a:ea typeface="+mn-ea"/>
                    <a:cs typeface="+mn-cs"/>
                  </a:rPr>
                  <a:t> matrix A by adding a small-weighted identity matrix, approximating the solution while achieving numerical stability.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i="0" dirty="0"/>
              </a:p>
              <a:p>
                <a:endParaRPr lang="en-US" i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81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Now, let me</a:t>
            </a:r>
            <a:r>
              <a:rPr lang="en-US" baseline="0" dirty="0"/>
              <a:t> explain our level of detail control points search algorithm.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4658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/>
              <a:t>Although the computation of the biharmonic weight matrix becomes faster with our reformulation, the </a:t>
            </a:r>
            <a:r>
              <a:rPr lang="en-US" i="0" dirty="0">
                <a:effectLst/>
                <a:latin typeface="Helvetica" pitchFamily="2" charset="0"/>
              </a:rPr>
              <a:t>exhaustive search is infeasible due to the typically high number of vertices.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To address the second challenge, we propose an efficient search algorithm that reduces the time complexity.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368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First, we construct the partitions of mesh for effective search.</a:t>
            </a:r>
          </a:p>
          <a:p>
            <a:endParaRPr lang="en-US" i="0" dirty="0"/>
          </a:p>
          <a:p>
            <a:r>
              <a:rPr lang="en-US" i="0" dirty="0"/>
              <a:t>(enter)</a:t>
            </a:r>
          </a:p>
          <a:p>
            <a:r>
              <a:rPr lang="en-US" i="0" dirty="0"/>
              <a:t>We utilize geodesic farthest point sampling over surface of the mesh to establish the set of seed points.</a:t>
            </a:r>
          </a:p>
          <a:p>
            <a:endParaRPr lang="en-US" i="0" dirty="0"/>
          </a:p>
          <a:p>
            <a:r>
              <a:rPr lang="en-US" i="0" dirty="0"/>
              <a:t>(enter)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And then, we establish K partitions of the mesh by conducting a nearest neighbor mapping of all vertices to seed points, using the distance over the volume mesh graph as a measure of proximity.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306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We iteratively refine a set of control points starting from an initial K control points initialized by FPS. When executing algorithm, we fix the other K minus one control points and only update </a:t>
            </a:r>
            <a:r>
              <a:rPr lang="en-US" i="0" dirty="0" err="1">
                <a:effectLst/>
                <a:latin typeface="Helvetica" pitchFamily="2" charset="0"/>
              </a:rPr>
              <a:t>k_th</a:t>
            </a:r>
            <a:r>
              <a:rPr lang="en-US" i="0" dirty="0">
                <a:effectLst/>
                <a:latin typeface="Helvetica" pitchFamily="2" charset="0"/>
              </a:rPr>
              <a:t> control point.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Let me explain the first stage of </a:t>
            </a:r>
            <a:r>
              <a:rPr lang="en-US" i="0" dirty="0" err="1">
                <a:effectLst/>
                <a:latin typeface="Helvetica" pitchFamily="2" charset="0"/>
              </a:rPr>
              <a:t>OptCtrlPoints</a:t>
            </a:r>
            <a:r>
              <a:rPr lang="en-US" i="0" dirty="0">
                <a:effectLst/>
                <a:latin typeface="Helvetica" pitchFamily="2" charset="0"/>
              </a:rPr>
              <a:t>.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57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In the first stage, we determine the partition to which the k-</a:t>
            </a:r>
            <a:r>
              <a:rPr lang="en-US" i="0" dirty="0" err="1">
                <a:effectLst/>
                <a:latin typeface="Helvetica" pitchFamily="2" charset="0"/>
              </a:rPr>
              <a:t>th</a:t>
            </a:r>
            <a:r>
              <a:rPr lang="en-US" i="0" dirty="0">
                <a:effectLst/>
                <a:latin typeface="Helvetica" pitchFamily="2" charset="0"/>
              </a:rPr>
              <a:t> control point will move.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We select the one of the sampled vertices that provides the minimum sum of distances between the template mesh and all the target shapes after deformation when substituting the current k-</a:t>
            </a:r>
            <a:r>
              <a:rPr lang="en-US" i="0" dirty="0" err="1">
                <a:effectLst/>
                <a:latin typeface="Helvetica" pitchFamily="2" charset="0"/>
              </a:rPr>
              <a:t>th</a:t>
            </a:r>
            <a:r>
              <a:rPr lang="en-US" i="0" dirty="0">
                <a:effectLst/>
                <a:latin typeface="Helvetica" pitchFamily="2" charset="0"/>
              </a:rPr>
              <a:t> control point.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By finding the vertex with the minimum sum of fitting distances, we identify the corresponding partitioned region for further exploration. </a:t>
            </a:r>
          </a:p>
          <a:p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64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1200" dirty="0"/>
                  <a:t>After the first stage, we have the best partition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1100" dirty="0"/>
                  <a:t> </a:t>
                </a:r>
                <a:r>
                  <a:rPr lang="en-US" sz="1200" dirty="0"/>
                  <a:t>among </a:t>
                </a:r>
                <a14:m>
                  <m:oMath xmlns:m="http://schemas.openxmlformats.org/officeDocument/2006/math"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200" dirty="0"/>
                  <a:t> partitions.</a:t>
                </a:r>
              </a:p>
              <a:p>
                <a:pPr marL="0" indent="0">
                  <a:buNone/>
                </a:pPr>
                <a:r>
                  <a:rPr lang="en-US" sz="1200" dirty="0"/>
                  <a:t>(enter)</a:t>
                </a:r>
              </a:p>
              <a:p>
                <a:pPr marL="0" indent="0">
                  <a:buNone/>
                </a:pPr>
                <a:r>
                  <a:rPr lang="en-US" sz="1100" dirty="0"/>
                  <a:t>We can find the best </a:t>
                </a:r>
                <a:r>
                  <a:rPr lang="en-US" sz="1100" dirty="0" err="1"/>
                  <a:t>k_th</a:t>
                </a:r>
                <a:r>
                  <a:rPr lang="en-US" sz="1100" dirty="0"/>
                  <a:t> control point after the second stage.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1200" dirty="0"/>
                  <a:t>After first step, we have the best partition </a:t>
                </a:r>
                <a:r>
                  <a:rPr lang="en-US" sz="1200" b="0" i="0">
                    <a:latin typeface="Cambria Math" panose="02040503050406030204" pitchFamily="18" charset="0"/>
                  </a:rPr>
                  <a:t>𝑙</a:t>
                </a:r>
                <a:r>
                  <a:rPr lang="en-US" sz="1100" dirty="0"/>
                  <a:t> </a:t>
                </a:r>
                <a:r>
                  <a:rPr lang="en-US" sz="1200" dirty="0"/>
                  <a:t>among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𝐾</a:t>
                </a:r>
                <a:r>
                  <a:rPr lang="en-US" sz="1200" dirty="0"/>
                  <a:t> partitions.</a:t>
                </a:r>
              </a:p>
              <a:p>
                <a:pPr marL="0" indent="0">
                  <a:buNone/>
                </a:pPr>
                <a:r>
                  <a:rPr lang="en-US" sz="1200" dirty="0"/>
                  <a:t>(enter)</a:t>
                </a:r>
              </a:p>
              <a:p>
                <a:pPr marL="0" indent="0">
                  <a:buNone/>
                </a:pPr>
                <a:r>
                  <a:rPr lang="en-US" sz="1100" dirty="0"/>
                  <a:t>We can find the best </a:t>
                </a:r>
                <a:r>
                  <a:rPr lang="en-US" sz="1100" dirty="0" err="1"/>
                  <a:t>k_th</a:t>
                </a:r>
                <a:r>
                  <a:rPr lang="en-US" sz="1100" dirty="0"/>
                  <a:t> control point after second step.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185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In the second stage, within the selected region l, </a:t>
            </a:r>
          </a:p>
          <a:p>
            <a:endParaRPr lang="en-US" i="0" dirty="0">
              <a:effectLst/>
              <a:latin typeface="Helvetica" pitchFamily="2" charset="0"/>
            </a:endParaRPr>
          </a:p>
          <a:p>
            <a:r>
              <a:rPr lang="en-US" i="0" dirty="0"/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we find the best vertex, similar to the first stage.</a:t>
            </a:r>
            <a:endParaRPr lang="en-US" i="0" dirty="0"/>
          </a:p>
          <a:p>
            <a:r>
              <a:rPr lang="en-US" i="0" dirty="0"/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We calculate the fitting error </a:t>
            </a:r>
            <a:r>
              <a:rPr lang="en-US" i="0" dirty="0">
                <a:effectLst/>
                <a:latin typeface="Helvetica" pitchFamily="2" charset="0"/>
              </a:rPr>
              <a:t>when substituting the current k-</a:t>
            </a:r>
            <a:r>
              <a:rPr lang="en-US" i="0" dirty="0" err="1">
                <a:effectLst/>
                <a:latin typeface="Helvetica" pitchFamily="2" charset="0"/>
              </a:rPr>
              <a:t>th</a:t>
            </a:r>
            <a:r>
              <a:rPr lang="en-US" i="0" dirty="0">
                <a:effectLst/>
                <a:latin typeface="Helvetica" pitchFamily="2" charset="0"/>
              </a:rPr>
              <a:t> control point and select the one that minimizes the fitting error.</a:t>
            </a:r>
            <a:endParaRPr lang="en-US" i="0" dirty="0"/>
          </a:p>
          <a:p>
            <a:r>
              <a:rPr lang="en-US" i="0" dirty="0"/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The vertex selected during this step becomes the new k-</a:t>
            </a:r>
            <a:r>
              <a:rPr lang="en-US" i="0" dirty="0" err="1">
                <a:effectLst/>
                <a:latin typeface="Helvetica" pitchFamily="2" charset="0"/>
              </a:rPr>
              <a:t>th</a:t>
            </a:r>
            <a:r>
              <a:rPr lang="en-US" i="0" dirty="0">
                <a:effectLst/>
                <a:latin typeface="Helvetica" pitchFamily="2" charset="0"/>
              </a:rPr>
              <a:t> control point for the subsequent iteration. 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5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Specifically, handle-based deformation allow users to edit shapes using a set of deformation handles which are intuitive and procedural parameters directly coming from the 3D models.</a:t>
            </a:r>
          </a:p>
          <a:p>
            <a:r>
              <a:rPr lang="en-US" i="0" dirty="0">
                <a:effectLst/>
                <a:latin typeface="Helvetica" pitchFamily="2" charset="0"/>
              </a:rPr>
              <a:t>It parameterizes smooth deformations with a low degree of freedom.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259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We iteratively refine a set of control points starting from an initial configuration along this algorithm.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The time complexity of the first stage is O K square, since we search K partition K times.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Assuming an even partitioning of the template mesh with an equal number of vertices in each region, the average time complexity of the second stage is O(N).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When we run whole algorithm, the total time complexity is O N plus K square. Our algorithm significantly reduces the computation time compared to the exhaustive search complexity of O(N to the K).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281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dirty="0">
                <a:effectLst/>
                <a:latin typeface="Helvetica" pitchFamily="2" charset="0"/>
              </a:rPr>
              <a:t>So we address the first challenge with our reformulation, and the second challenge with our efficient search algorithm.</a:t>
            </a:r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07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[12:40]</a:t>
            </a:r>
          </a:p>
          <a:p>
            <a:r>
              <a:rPr lang="en-US" dirty="0"/>
              <a:t>Now, I’ll </a:t>
            </a:r>
            <a:r>
              <a:rPr lang="en-US" baseline="0" dirty="0"/>
              <a:t>explain the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914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For the experiment, we use three datasets containing a variety of characters. SMPL and SMAL are parametric models and used for evaluation and DeformingThings4D represents the real world case.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321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For human models, we use synthetic shapes generated from SMPL.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SMPL is a realistic 3D model of the human body that is based on skinning and blend shapes.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We use the rest pose as the template shape and generate one thousand random target shapes with SMPL parameter.</a:t>
            </a:r>
          </a:p>
          <a:p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126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For animal models, we use four classes of shapes including fox, hippo, horse, and tiger generated from SMAL.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6C6F73"/>
                </a:solidFill>
                <a:effectLst/>
                <a:latin typeface="Assistant" pitchFamily="2" charset="-79"/>
                <a:cs typeface="Assistant" pitchFamily="2" charset="-79"/>
              </a:rPr>
              <a:t>The SMAL model is a 3D articulated model that can represent animals</a:t>
            </a:r>
            <a:r>
              <a:rPr lang="en-US" b="0" i="0" dirty="0">
                <a:solidFill>
                  <a:srgbClr val="6C6F73"/>
                </a:solidFill>
                <a:effectLst/>
                <a:latin typeface="Helvetica" pitchFamily="2" charset="0"/>
                <a:cs typeface="Assistant" pitchFamily="2" charset="-79"/>
              </a:rPr>
              <a:t> which is </a:t>
            </a:r>
            <a:r>
              <a:rPr lang="en-US" b="0" i="0" dirty="0">
                <a:solidFill>
                  <a:srgbClr val="6C6F73"/>
                </a:solidFill>
                <a:effectLst/>
                <a:latin typeface="Assistant" pitchFamily="2" charset="-79"/>
                <a:cs typeface="Assistant" pitchFamily="2" charset="-79"/>
              </a:rPr>
              <a:t>inspired by the SMPL model.</a:t>
            </a:r>
            <a:endParaRPr lang="en-US" i="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We use the rest pose as the template shape and generate one thousand random target shapes with SMAL parameter for each template.</a:t>
            </a:r>
          </a:p>
          <a:p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3518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DeformingThings4D contains characters from Adobe </a:t>
            </a:r>
            <a:r>
              <a:rPr lang="en-US" i="0" dirty="0" err="1">
                <a:effectLst/>
                <a:latin typeface="Helvetica" pitchFamily="2" charset="0"/>
              </a:rPr>
              <a:t>Mixamo</a:t>
            </a:r>
            <a:r>
              <a:rPr lang="en-US" i="0" dirty="0">
                <a:effectLst/>
                <a:latin typeface="Helvetica" pitchFamily="2" charset="0"/>
              </a:rPr>
              <a:t> and also multiple animated motions for each character. We use seven animal categories in our experiments.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935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To show the effectiveness of our data-driven manner, we present two distinct experimental setups: per-category and per-motion.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Per-category setup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is used for finding the general control points since it involves a wide range of target variations.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Conversely, </a:t>
            </a:r>
            <a:r>
              <a:rPr lang="en-US" i="0" dirty="0">
                <a:effectLst/>
                <a:latin typeface="Helvetica" pitchFamily="2" charset="0"/>
              </a:rPr>
              <a:t>Per-motion setup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is employed for finding the specific control points due to its smaller target variations.</a:t>
            </a:r>
            <a:endParaRPr lang="en-US" i="0" dirty="0"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For the per-category experiments, we randomly sample one thousand different targets from all motions per each category.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For the per-motion experiments, we use all the frames of the same motion as targets.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482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For the evaluation metric, we used average L2 loss that measures the fitting error between deformed templates and target shapes,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since we aim to deform the template to match the target shape.</a:t>
            </a:r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19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u="none" dirty="0">
                <a:effectLst/>
                <a:latin typeface="Helvetica" pitchFamily="2" charset="0"/>
              </a:rPr>
              <a:t>To show the effectiveness of our proposed method, We compare our method, OPTCTRLPOINTS, with three different baselines.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52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u="none" dirty="0">
                <a:effectLst/>
                <a:latin typeface="Helvetica" pitchFamily="2" charset="0"/>
                <a:ea typeface="Source Sans Pro" panose="020B0503030403020204" pitchFamily="34" charset="0"/>
              </a:rPr>
              <a:t>With these handles, </a:t>
            </a:r>
            <a:r>
              <a:rPr lang="en-US" sz="1200" dirty="0">
                <a:ea typeface="Source Sans Pro" panose="020B0503030403020204" pitchFamily="34" charset="0"/>
              </a:rPr>
              <a:t>Users can edit the mesh by adjusting the positions of handles to achieve the desired deformed shape.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a typeface="Source Sans Pro" panose="020B05030304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84713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FPS is the case of directly using the geodesic Farthest Point Sampling vertices, our initial set of control points, as the final set without searching.</a:t>
            </a:r>
            <a:endParaRPr lang="en-US" i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7166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Instead of the computationally infeasible exhaustive search that tests all possible subsets, we compare our method with a random search approach. </a:t>
            </a:r>
          </a:p>
          <a:p>
            <a:r>
              <a:rPr lang="en-US" i="0" dirty="0">
                <a:effectLst/>
                <a:latin typeface="Helvetica" pitchFamily="2" charset="0"/>
              </a:rPr>
              <a:t>We iterate the random set sampling process N by K times, which is significantly larger than the number of iterations in our 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5923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We additionally compare our method with </a:t>
            </a:r>
            <a:r>
              <a:rPr lang="en-US" i="0" dirty="0" err="1">
                <a:effectLst/>
                <a:latin typeface="Helvetica" pitchFamily="2" charset="0"/>
              </a:rPr>
              <a:t>KeyPointDeformer</a:t>
            </a:r>
            <a:r>
              <a:rPr lang="en-US" i="0" dirty="0">
                <a:effectLst/>
                <a:latin typeface="Helvetica" pitchFamily="2" charset="0"/>
              </a:rPr>
              <a:t>, which leverages a neural-network-based approach to predict </a:t>
            </a:r>
            <a:r>
              <a:rPr lang="en-US" i="0" dirty="0" err="1">
                <a:effectLst/>
                <a:latin typeface="Helvetica" pitchFamily="2" charset="0"/>
              </a:rPr>
              <a:t>keypoints</a:t>
            </a:r>
            <a:r>
              <a:rPr lang="en-US" i="0" dirty="0">
                <a:effectLst/>
                <a:latin typeface="Helvetica" pitchFamily="2" charset="0"/>
              </a:rPr>
              <a:t> on shapes and align the template to the target through cage-based deformation. </a:t>
            </a:r>
          </a:p>
          <a:p>
            <a:r>
              <a:rPr lang="en-US" i="0" dirty="0">
                <a:effectLst/>
                <a:latin typeface="Helvetica" pitchFamily="2" charset="0"/>
              </a:rPr>
              <a:t>For fair comparison, We trained </a:t>
            </a:r>
            <a:r>
              <a:rPr lang="en-US" i="0" dirty="0" err="1">
                <a:effectLst/>
                <a:latin typeface="Helvetica" pitchFamily="2" charset="0"/>
              </a:rPr>
              <a:t>KeyPointDeformer</a:t>
            </a:r>
            <a:r>
              <a:rPr lang="en-US" i="0" dirty="0">
                <a:effectLst/>
                <a:latin typeface="Helvetica" pitchFamily="2" charset="0"/>
              </a:rPr>
              <a:t> for each template shape and its corresponding set of targets using the released codebase.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2849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We show qualitative comparisons of our approach compared to FPS, random search and </a:t>
            </a:r>
            <a:r>
              <a:rPr lang="en-US" i="0" dirty="0" err="1">
                <a:effectLst/>
                <a:latin typeface="Helvetica" pitchFamily="2" charset="0"/>
              </a:rPr>
              <a:t>KeyPointDeformer</a:t>
            </a:r>
            <a:r>
              <a:rPr lang="en-US" i="0" dirty="0">
                <a:effectLst/>
                <a:latin typeface="Helvetica" pitchFamily="2" charset="0"/>
              </a:rPr>
              <a:t>, respectively. </a:t>
            </a:r>
          </a:p>
          <a:p>
            <a:r>
              <a:rPr lang="en-US" i="0" dirty="0">
                <a:effectLst/>
                <a:latin typeface="Helvetica" pitchFamily="2" charset="0"/>
              </a:rPr>
              <a:t>For each example, a white shape denotes the deformed template, and a yellow shape denotes the target shape. 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We also show the raw output deformed source shape colored with vertex-to-vertex alignment to target error map for visualization.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Notice that our approach finds better control points near joints as shown in the shoulder of the human and achieves better fitting error than other baselines.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802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Compare to FPS, where our initial set of control points is used directly, our method demonstrates a significant improvement in the legs of the fox.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518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to Random search, our method can preserve details of hippo’s 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584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Furthermore, compared to </a:t>
            </a:r>
            <a:r>
              <a:rPr lang="en-US" i="0" dirty="0" err="1">
                <a:effectLst/>
                <a:latin typeface="Helvetica" pitchFamily="2" charset="0"/>
              </a:rPr>
              <a:t>Keypointdeformer</a:t>
            </a:r>
            <a:r>
              <a:rPr lang="en-US" i="0" dirty="0">
                <a:effectLst/>
                <a:latin typeface="Helvetica" pitchFamily="2" charset="0"/>
              </a:rPr>
              <a:t>, which employs cage-based deformation instead of biharmonic deformation, our method excels in fitting the template to the targets through deformation.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8672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Notably, failure cases of FPS and random search are observed, the legs and body of the tiger deviates from the target shapes, while ours preserve fine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609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In the experiment with the DeformThings4D dataset, we highlight the effectiveness of our OPTCTRLPOINTS in discovering the optimal set of control points for a given set of targets in a data-driven manner.</a:t>
            </a:r>
          </a:p>
          <a:p>
            <a:r>
              <a:rPr lang="en-US" i="0" dirty="0">
                <a:effectLst/>
                <a:latin typeface="Helvetica" pitchFamily="2" charset="0"/>
              </a:rPr>
              <a:t>Our per-motion approach significantly outperforms the FPS baseline in scenarios involving larger motions and wider variations in the targets.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312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Our method achieves much better results in recovering the geometry of the deer’s face and legs, whereas FPS falls short in this regard.</a:t>
            </a:r>
          </a:p>
          <a:p>
            <a:r>
              <a:rPr lang="en-US" i="0" dirty="0">
                <a:effectLst/>
                <a:latin typeface="Helvetica" pitchFamily="2" charset="0"/>
              </a:rPr>
              <a:t>Since per-motion has smaller target variations than per-category, our method can find the more optimal control points in per-motion setup.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18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Different types of handles have different advantages. There are three types of handles, cage, skeleton and control points.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Among them, we focused on the control points.</a:t>
            </a:r>
            <a:endParaRPr lang="en-US" i="0" dirty="0">
              <a:effectLst/>
              <a:latin typeface="Helvetica" pitchFamily="2" charset="0"/>
            </a:endParaRPr>
          </a:p>
          <a:p>
            <a:r>
              <a:rPr lang="en-US" i="0" dirty="0">
                <a:effectLst/>
                <a:latin typeface="Helvetica" pitchFamily="2" charset="0"/>
              </a:rPr>
              <a:t>The control points can provide loose and smooth control </a:t>
            </a:r>
            <a:r>
              <a:rPr lang="en-US" sz="1200" b="0" dirty="0">
                <a:effectLst/>
              </a:rPr>
              <a:t>that cannot be achieved with cages or skeletons</a:t>
            </a:r>
            <a:r>
              <a:rPr lang="en-US" i="0" dirty="0">
                <a:effectLst/>
                <a:latin typeface="Helvetica" pitchFamily="2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827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We conducted experiments with all methods with sixteen control points.</a:t>
            </a:r>
          </a:p>
          <a:p>
            <a:r>
              <a:rPr lang="en-US" i="0" dirty="0">
                <a:effectLst/>
                <a:latin typeface="Helvetica" pitchFamily="2" charset="0"/>
              </a:rPr>
              <a:t>This table shows that our method reduces the fitting error drastically.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0686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We also demonstrate the efficiency of our method compared to the naive random search approach for finding a better solution.</a:t>
            </a:r>
          </a:p>
          <a:p>
            <a:r>
              <a:rPr lang="en-US" i="0" dirty="0">
                <a:effectLst/>
                <a:latin typeface="Helvetica" pitchFamily="2" charset="0"/>
              </a:rPr>
              <a:t>In random search, we sample subsets of vertices N by K times, so it takes day without our reformulation.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With the reformulation, 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the computation time of random search is reduced by almost one hour, making it forty-nine times faster.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Our search algorithm results in a significant reduction in computation time, decreasing it from about a day to approximately 3 minutes</a:t>
            </a:r>
            <a:r>
              <a:rPr lang="en-US" i="0" dirty="0">
                <a:effectLst/>
                <a:latin typeface="Helvetica" pitchFamily="2" charset="0"/>
              </a:rPr>
              <a:t>, while also obtaining a better set of control points as demonstrated in before.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245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Our approach outperforms both FPS and random search in both the per-category and per-motion setups. </a:t>
            </a:r>
          </a:p>
          <a:p>
            <a:r>
              <a:rPr lang="en-US" i="0" dirty="0">
                <a:effectLst/>
                <a:latin typeface="Helvetica" pitchFamily="2" charset="0"/>
              </a:rPr>
              <a:t>Notably, our OPTCTRLPOINTS consistently achieves a lower fitting error in the per-motion setup compared to the per-category setup. </a:t>
            </a:r>
          </a:p>
          <a:p>
            <a:r>
              <a:rPr lang="en-US" i="0" dirty="0">
                <a:effectLst/>
                <a:latin typeface="Helvetica" pitchFamily="2" charset="0"/>
              </a:rPr>
              <a:t>This outcome is attributed to our data-driven approach, which enables us to discover control points that are tailored to the given set of targets.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030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summary, control points provide high flexibility, but it is challenging</a:t>
            </a:r>
            <a:r>
              <a:rPr lang="en-US" dirty="0">
                <a:solidFill>
                  <a:srgbClr val="8B1513"/>
                </a:solidFill>
              </a:rPr>
              <a:t> to find the best positions of control points</a:t>
            </a:r>
            <a:r>
              <a:rPr lang="en-US" dirty="0"/>
              <a:t> that can generate plausible deformed shapes.</a:t>
            </a:r>
          </a:p>
          <a:p>
            <a:r>
              <a:rPr lang="en-US" dirty="0"/>
              <a:t>(enter)</a:t>
            </a:r>
          </a:p>
          <a:p>
            <a:r>
              <a:rPr lang="en-US" dirty="0"/>
              <a:t>So, </a:t>
            </a:r>
            <a:r>
              <a:rPr lang="en-US" sz="1200" dirty="0"/>
              <a:t>We introduced </a:t>
            </a:r>
            <a:r>
              <a:rPr lang="en-US" sz="1200" dirty="0" err="1"/>
              <a:t>OptCtrlPoints</a:t>
            </a:r>
            <a:r>
              <a:rPr lang="en-US" sz="1200" dirty="0"/>
              <a:t>, a data-driven method for determining the optimal set of control points to replicate target shapes as biharmonic deformations of the template mesh.</a:t>
            </a:r>
          </a:p>
          <a:p>
            <a:r>
              <a:rPr lang="en-US" dirty="0"/>
              <a:t>(enter)</a:t>
            </a:r>
          </a:p>
          <a:p>
            <a:r>
              <a:rPr lang="en-US" dirty="0"/>
              <a:t>To address the computational challenges, we first introduce the reformulation of </a:t>
            </a:r>
            <a:r>
              <a:rPr lang="en-US" i="0" dirty="0">
                <a:effectLst/>
                <a:latin typeface="Helvetica" pitchFamily="2" charset="0"/>
              </a:rPr>
              <a:t>biharmonic weight that can solve a linear system on a much smaller scale.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/>
              <a:t>And our</a:t>
            </a:r>
            <a:r>
              <a:rPr lang="en-US" sz="1200" dirty="0"/>
              <a:t> efficient search algorithm reduces the time complexity from O N to the K to O N plus K square.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effectLst/>
                <a:latin typeface="Helvetica" pitchFamily="2" charset="0"/>
              </a:rPr>
              <a:t>We show that </a:t>
            </a:r>
            <a:r>
              <a:rPr lang="en-US" sz="1200" i="0" dirty="0">
                <a:effectLst/>
                <a:latin typeface="Helvetica" pitchFamily="2" charset="0"/>
              </a:rPr>
              <a:t>o</a:t>
            </a:r>
            <a:r>
              <a:rPr lang="en-US" sz="1200" dirty="0"/>
              <a:t>ur algorithm significantly outperforms the random search in terms of both quality and time efficiency.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2833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In future work, we plan to extend our method to identify region handles of 3D shapes.</a:t>
            </a:r>
          </a:p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1903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</a:t>
            </a:r>
            <a:r>
              <a:rPr lang="en-US" dirty="0" err="1"/>
              <a:t>OptCtrlPoints</a:t>
            </a:r>
            <a:r>
              <a:rPr lang="en-US" dirty="0"/>
              <a:t>, we assume that the correspondence between template and target shapes are given. We will further extend method if the template shape and target shapes are heterogenous.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087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thank</a:t>
            </a:r>
            <a:r>
              <a:rPr lang="en-US" baseline="0" dirty="0"/>
              <a:t> to all supports for our project.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6084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You can access our project page through this QR code. If you have any question on our project, please contact me.</a:t>
            </a:r>
          </a:p>
          <a:p>
            <a:r>
              <a:rPr lang="en-US" altLang="ko-KR" dirty="0"/>
              <a:t>Thank</a:t>
            </a:r>
            <a:r>
              <a:rPr lang="ko-KR" altLang="en-US" dirty="0"/>
              <a:t> </a:t>
            </a:r>
            <a:r>
              <a:rPr lang="en-US" altLang="ko-KR" dirty="0"/>
              <a:t>you</a:t>
            </a:r>
            <a:r>
              <a:rPr lang="ko-KR" altLang="en-US" dirty="0"/>
              <a:t> </a:t>
            </a:r>
            <a:r>
              <a:rPr lang="en-US" altLang="ko-KR" dirty="0"/>
              <a:t>for</a:t>
            </a:r>
            <a:r>
              <a:rPr lang="ko-KR" altLang="en-US" dirty="0"/>
              <a:t> </a:t>
            </a:r>
            <a:r>
              <a:rPr lang="en-US" altLang="ko-KR" dirty="0"/>
              <a:t>your</a:t>
            </a:r>
            <a:r>
              <a:rPr lang="ko-KR" altLang="en-US" dirty="0"/>
              <a:t> </a:t>
            </a:r>
            <a:r>
              <a:rPr lang="en-US" altLang="ko-KR" dirty="0"/>
              <a:t>attention.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615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>
                <a:effectLst/>
                <a:latin typeface="Helvetica" pitchFamily="2" charset="0"/>
              </a:rPr>
              <a:t>However, the control point based deformation is </a:t>
            </a:r>
            <a:r>
              <a:rPr lang="en-US" b="0" i="0" dirty="0">
                <a:solidFill>
                  <a:srgbClr val="000000"/>
                </a:solidFill>
                <a:effectLst/>
                <a:latin typeface="noto"/>
              </a:rPr>
              <a:t>heavily influenced by the position of the control points.</a:t>
            </a:r>
            <a:endParaRPr lang="en-US" i="0" dirty="0">
              <a:effectLst/>
              <a:latin typeface="Helvetica" pitchFamily="2" charset="0"/>
            </a:endParaRPr>
          </a:p>
          <a:p>
            <a:r>
              <a:rPr lang="en-US" i="0" dirty="0">
                <a:effectLst/>
                <a:latin typeface="Helvetica" pitchFamily="2" charset="0"/>
              </a:rPr>
              <a:t>As you can see, the left space suffers from linear artifacts, </a:t>
            </a:r>
          </a:p>
          <a:p>
            <a:r>
              <a:rPr lang="en-US" i="0" dirty="0">
                <a:effectLst/>
                <a:latin typeface="Helvetica" pitchFamily="2" charset="0"/>
              </a:rPr>
              <a:t>(enter)</a:t>
            </a:r>
          </a:p>
          <a:p>
            <a:r>
              <a:rPr lang="en-US" i="0" dirty="0">
                <a:effectLst/>
                <a:latin typeface="Helvetica" pitchFamily="2" charset="0"/>
              </a:rPr>
              <a:t>but these disappear after adding two auxiliary control points.</a:t>
            </a:r>
          </a:p>
          <a:p>
            <a:r>
              <a:rPr lang="en-US" i="0" dirty="0">
                <a:effectLst/>
                <a:latin typeface="Helvetica" pitchFamily="2" charset="0"/>
              </a:rPr>
              <a:t>Since the deformation result is sensitive to the position of control points, placing the control points to the best positions is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73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noto"/>
              </a:rPr>
              <a:t>Let me show you a more detailed example. If the control points are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noto"/>
              </a:rPr>
              <a:t> </a:t>
            </a:r>
            <a:r>
              <a:rPr lang="en-US" altLang="ko-KR" b="0" i="0" dirty="0">
                <a:solidFill>
                  <a:srgbClr val="000000"/>
                </a:solidFill>
                <a:effectLst/>
                <a:latin typeface="noto"/>
              </a:rPr>
              <a:t>located</a:t>
            </a:r>
            <a:r>
              <a:rPr lang="en-US" b="0" i="0" dirty="0">
                <a:solidFill>
                  <a:srgbClr val="000000"/>
                </a:solidFill>
                <a:effectLst/>
                <a:latin typeface="noto"/>
              </a:rPr>
              <a:t> in inappropriate positions, it can lead to implausible deformed shapes.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strike="noStrike" dirty="0">
                <a:solidFill>
                  <a:srgbClr val="000000"/>
                </a:solidFill>
                <a:effectLst/>
                <a:latin typeface="noto"/>
              </a:rPr>
              <a:t>(enter)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Conversely, well-placed control points generate plausible deformed shapes.</a:t>
            </a:r>
            <a:endParaRPr lang="en-US" b="0" i="0" strike="noStrike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3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u="none" dirty="0">
                <a:effectLst/>
                <a:latin typeface="Helvetica" pitchFamily="2" charset="0"/>
              </a:rPr>
              <a:t>We thus aim to </a:t>
            </a:r>
            <a:r>
              <a:rPr lang="en-US" sz="1200" dirty="0">
                <a:ea typeface="Source Sans Pro" panose="020B0503030403020204" pitchFamily="34" charset="0"/>
              </a:rPr>
              <a:t>find the </a:t>
            </a:r>
            <a:r>
              <a:rPr lang="en-US" sz="1200" b="0" dirty="0">
                <a:ea typeface="Source Sans Pro" panose="020B0503030403020204" pitchFamily="34" charset="0"/>
              </a:rPr>
              <a:t>optimal</a:t>
            </a:r>
            <a:r>
              <a:rPr lang="en-US" sz="1200" dirty="0">
                <a:ea typeface="Source Sans Pro" panose="020B0503030403020204" pitchFamily="34" charset="0"/>
              </a:rPr>
              <a:t> K-subset of the N source vertices as control points with target-driven deformation.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a typeface="Source Sans Pro" panose="020B0503030403020204" pitchFamily="34" charset="0"/>
              </a:rPr>
              <a:t>The optimal set of control points means that it best fit all the target shapes with their corresponding positions in the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4D7B2-3A22-4E47-8FDB-94A37A6F69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2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D76F2-158C-07F4-6F96-DB4D15C59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Source Sans Pro Semibold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K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727B7-3411-0568-059D-03B85F4EB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3D9D9-96C9-CB26-3430-EA5C75BAC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24578-5538-8845-924D-7447BE2C4B23}" type="datetime1">
              <a:rPr lang="en-US" smtClean="0"/>
              <a:t>10/13/23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3D1D2-D07C-4DC8-2EDE-88A6034B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61C7E0-2497-9DC2-3406-B7C63625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14550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1D8C4-8AB8-0BE8-43EB-1A663091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EB0CF-87E2-06F0-4E1D-017228E18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85E54-5602-CBEF-D8C0-E3416F09E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4D19E-2098-2E43-859E-C3B42995496D}" type="datetime1">
              <a:rPr lang="en-US" smtClean="0"/>
              <a:t>10/13/23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78572-5E40-6B78-E9AF-7B741315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74790-3499-DCCE-803A-BA575288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7605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D8527-5A1B-5467-8C22-7C9A92C8EB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BC789E-211D-70EA-891A-3F229E14F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0AE84-BAE0-2672-0D9A-96BA745BF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304CA-05CA-9C40-85E9-9B735EBB9794}" type="datetime1">
              <a:rPr lang="en-US" smtClean="0"/>
              <a:t>10/13/23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999AE-9F30-740D-AC91-74453761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40EF8-7799-36EC-6A80-A01A74466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448369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0C27-3222-17B9-32BB-7E17292E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Source Sans Pro Semibold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K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97E7-D36B-A3CD-C7AC-7C3FAF436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ource Sans Pro" panose="020B0503030403020204" pitchFamily="34" charset="77"/>
              </a:defRPr>
            </a:lvl1pPr>
            <a:lvl2pPr>
              <a:defRPr b="0" i="0">
                <a:latin typeface="Source Sans Pro" panose="020B0503030403020204" pitchFamily="34" charset="77"/>
              </a:defRPr>
            </a:lvl2pPr>
            <a:lvl3pPr>
              <a:defRPr b="0" i="0">
                <a:latin typeface="Source Sans Pro" panose="020B0503030403020204" pitchFamily="34" charset="77"/>
              </a:defRPr>
            </a:lvl3pPr>
            <a:lvl4pPr>
              <a:defRPr b="0" i="0">
                <a:latin typeface="Source Sans Pro" panose="020B0503030403020204" pitchFamily="34" charset="77"/>
              </a:defRPr>
            </a:lvl4pPr>
            <a:lvl5pPr>
              <a:defRPr b="0" i="0">
                <a:latin typeface="Source Sans Pro" panose="020B0503030403020204" pitchFamily="34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06227-9348-D994-9EAB-9C6FB8BB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1F399-4A04-D740-A3D1-1773D79500A1}" type="datetime1">
              <a:rPr lang="en-US" smtClean="0"/>
              <a:t>10/13/23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6258-0553-5907-647A-B078697E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617AA-2435-16D2-2908-FB8737B89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980564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7DE1-D1FA-3445-7214-01851769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9BD47C-F0F1-7C1C-9100-96C22294F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A38B7-0EA6-FDFB-5066-883FC246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43A4-379A-1443-864A-B53185A6D975}" type="datetime1">
              <a:rPr lang="en-US" smtClean="0"/>
              <a:t>10/13/23</a:t>
            </a:fld>
            <a:endParaRPr lang="en-K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56F5F-F736-CB47-881C-5C42804A3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8CD2-665D-0CED-2105-138851E28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36479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9860D-F213-56D9-8785-5B93A463C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AD065-5A16-8041-43FD-5680ECE64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78FAE4-FE59-95E6-3CEB-760D60A17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603FB-74C4-92E3-6CB6-B6A4B6A0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FA40A-BA17-734D-8D72-B40A9450AB23}" type="datetime1">
              <a:rPr lang="en-US" smtClean="0"/>
              <a:t>10/13/23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30EAC3-FBD9-A57D-9746-CA4BF6A2C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248836-4E45-595F-B575-1938DCA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863435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9998D-016A-1159-5083-52C2EAEF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3BD75C-EA5D-6F4A-A24B-E6F7F6EE5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970085-C52F-DC36-4EE0-0528B6DEAB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A4648-1D76-16A0-2260-8956C7B70C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6F4CCC-3D8A-50D1-2D5D-DAC5248659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127C91-D321-D8A9-E749-427E243F9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22B67-E86F-6740-8C59-329DF69CE40F}" type="datetime1">
              <a:rPr lang="en-US" smtClean="0"/>
              <a:t>10/13/23</a:t>
            </a:fld>
            <a:endParaRPr lang="en-K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965AA3-ECD3-15DB-A089-9BF763DC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68953B-59F1-901D-7DAB-7AC7D7B2D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67003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14495-0CA9-EC1A-1568-35A5A8F00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Source Sans Pro Semibold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K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0C851-9462-4026-74F4-B394B32D9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11F7A-ED8F-0241-B212-027C31850D18}" type="datetime1">
              <a:rPr lang="en-US" smtClean="0"/>
              <a:t>10/13/23</a:t>
            </a:fld>
            <a:endParaRPr lang="en-K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DB2F6-A14E-9F97-39B6-1CBD6C335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C8EA0E-4CDA-AE87-3F6D-61E38A8BC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01189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2A83B-84F3-AE2E-F3DC-BBD6B345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2E01-D7E4-F141-B401-CE88BA01388D}" type="datetime1">
              <a:rPr lang="en-US" smtClean="0"/>
              <a:t>10/13/23</a:t>
            </a:fld>
            <a:endParaRPr lang="en-K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87899-09E4-6BF8-51E8-5D8FB5576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1B0BF9-E2A3-2CD2-2DD6-2539737A6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64955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9F84E-8DEA-81AD-4CA8-FFD2999B3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0D702-F331-0F84-474F-4CD4A4E43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B5B9B-78B1-FED8-9DE8-27AD84DF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7F838B-1FC6-E151-EBFA-93C68D73D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47A4-19A3-7E47-B625-B2AC0E884391}" type="datetime1">
              <a:rPr lang="en-US" smtClean="0"/>
              <a:t>10/13/23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EFEAB-9FDB-7888-8923-72F93D65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B3905-C826-6611-9F31-F2BD3E34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63705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D3C05-6E04-FDD2-EA5E-A976BE33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K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01CE66-AFCC-671D-722E-2EF9B1B4A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K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ABF20-7F36-5E3D-2BDB-5964DC60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2576D-2279-78D3-A89F-BBDF917D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AE9A1-2AB5-D141-9ED6-AF668F97A3E4}" type="datetime1">
              <a:rPr lang="en-US" smtClean="0"/>
              <a:t>10/13/23</a:t>
            </a:fld>
            <a:endParaRPr lang="en-K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87948-5AFB-AF90-BA1F-ED6C95885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B3895-A5E0-898E-C8F9-76F0E055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‹#›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555169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66744B-BE65-3EDE-2281-0457AE2E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K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97C8B-8D1D-10C9-6D85-F01E0724C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K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90478-A201-5C1C-8767-AA75564AEB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3ADAF734-8B73-4948-9C74-FD072D4B0AA5}" type="datetime1">
              <a:rPr lang="en-US" smtClean="0"/>
              <a:t>10/13/23</a:t>
            </a:fld>
            <a:endParaRPr lang="en-K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252A0-8CAE-D234-C4BE-F0DFE5D71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en-K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60BBD-C63D-01B1-001D-21D5446895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9316EAEC-079E-5444-9048-7C6A4DF4B2CC}" type="slidenum">
              <a:rPr lang="en-KR" smtClean="0"/>
              <a:pPr/>
              <a:t>‹#›</a:t>
            </a:fld>
            <a:endParaRPr lang="en-KR" dirty="0"/>
          </a:p>
        </p:txBody>
      </p:sp>
    </p:spTree>
    <p:extLst>
      <p:ext uri="{BB962C8B-B14F-4D97-AF65-F5344CB8AC3E}">
        <p14:creationId xmlns:p14="http://schemas.microsoft.com/office/powerpoint/2010/main" val="3949549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Source Sans Pro Semibold" panose="020B05030304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gi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4.png"/><Relationship Id="rId9" Type="http://schemas.openxmlformats.org/officeDocument/2006/relationships/image" Target="../media/image30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0" Type="http://schemas.openxmlformats.org/officeDocument/2006/relationships/image" Target="../media/image340.png"/><Relationship Id="rId9" Type="http://schemas.openxmlformats.org/officeDocument/2006/relationships/image" Target="../media/image3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9" Type="http://schemas.openxmlformats.org/officeDocument/2006/relationships/image" Target="../media/image3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13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11" Type="http://schemas.openxmlformats.org/officeDocument/2006/relationships/image" Target="../media/image38.png"/><Relationship Id="rId10" Type="http://schemas.openxmlformats.org/officeDocument/2006/relationships/image" Target="../media/image35.png"/><Relationship Id="rId9" Type="http://schemas.openxmlformats.org/officeDocument/2006/relationships/image" Target="../media/image3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0.png"/><Relationship Id="rId7" Type="http://schemas.openxmlformats.org/officeDocument/2006/relationships/image" Target="../media/image4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3.png"/><Relationship Id="rId5" Type="http://schemas.openxmlformats.org/officeDocument/2006/relationships/image" Target="../media/image52.png"/><Relationship Id="rId15" Type="http://schemas.openxmlformats.org/officeDocument/2006/relationships/image" Target="../media/image45.png"/><Relationship Id="rId10" Type="http://schemas.openxmlformats.org/officeDocument/2006/relationships/image" Target="../media/image43.png"/><Relationship Id="rId9" Type="http://schemas.openxmlformats.org/officeDocument/2006/relationships/image" Target="../media/image42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4.png"/><Relationship Id="rId7" Type="http://schemas.openxmlformats.org/officeDocument/2006/relationships/image" Target="../media/image46.png"/><Relationship Id="rId12" Type="http://schemas.openxmlformats.org/officeDocument/2006/relationships/image" Target="../media/image3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33.png"/><Relationship Id="rId5" Type="http://schemas.openxmlformats.org/officeDocument/2006/relationships/image" Target="../media/image52.png"/><Relationship Id="rId10" Type="http://schemas.openxmlformats.org/officeDocument/2006/relationships/image" Target="../media/image42.png"/><Relationship Id="rId9" Type="http://schemas.openxmlformats.org/officeDocument/2006/relationships/image" Target="../media/image38.png"/><Relationship Id="rId14" Type="http://schemas.openxmlformats.org/officeDocument/2006/relationships/image" Target="../media/image3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7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30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png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11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8.png"/><Relationship Id="rId12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openxmlformats.org/officeDocument/2006/relationships/image" Target="../media/image77.png"/><Relationship Id="rId11" Type="http://schemas.openxmlformats.org/officeDocument/2006/relationships/image" Target="../media/image72.png"/><Relationship Id="rId15" Type="http://schemas.openxmlformats.org/officeDocument/2006/relationships/image" Target="../media/image76.png"/><Relationship Id="rId10" Type="http://schemas.openxmlformats.org/officeDocument/2006/relationships/image" Target="../media/image71.png"/><Relationship Id="rId9" Type="http://schemas.openxmlformats.org/officeDocument/2006/relationships/image" Target="../media/image50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laMfIgS2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3.png"/><Relationship Id="rId18" Type="http://schemas.openxmlformats.org/officeDocument/2006/relationships/image" Target="../media/image5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72.png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png"/><Relationship Id="rId1" Type="http://schemas.openxmlformats.org/officeDocument/2006/relationships/tags" Target="../tags/tag6.xml"/><Relationship Id="rId6" Type="http://schemas.openxmlformats.org/officeDocument/2006/relationships/image" Target="../media/image53.png"/><Relationship Id="rId11" Type="http://schemas.openxmlformats.org/officeDocument/2006/relationships/image" Target="../media/image71.png"/><Relationship Id="rId15" Type="http://schemas.openxmlformats.org/officeDocument/2006/relationships/image" Target="../media/image75.png"/><Relationship Id="rId9" Type="http://schemas.openxmlformats.org/officeDocument/2006/relationships/image" Target="../media/image57.pn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72.png"/><Relationship Id="rId18" Type="http://schemas.openxmlformats.org/officeDocument/2006/relationships/image" Target="../media/image530.png"/><Relationship Id="rId3" Type="http://schemas.openxmlformats.org/officeDocument/2006/relationships/notesSlide" Target="../notesSlides/notesSlide26.xml"/><Relationship Id="rId21" Type="http://schemas.openxmlformats.org/officeDocument/2006/relationships/image" Target="../media/image570.png"/><Relationship Id="rId17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5.png"/><Relationship Id="rId20" Type="http://schemas.openxmlformats.org/officeDocument/2006/relationships/image" Target="../media/image66.png"/><Relationship Id="rId1" Type="http://schemas.openxmlformats.org/officeDocument/2006/relationships/tags" Target="../tags/tag9.xml"/><Relationship Id="rId6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711.png"/><Relationship Id="rId19" Type="http://schemas.openxmlformats.org/officeDocument/2006/relationships/image" Target="../media/image65.png"/><Relationship Id="rId9" Type="http://schemas.openxmlformats.org/officeDocument/2006/relationships/image" Target="../media/image330.pn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67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64.png"/><Relationship Id="rId15" Type="http://schemas.openxmlformats.org/officeDocument/2006/relationships/image" Target="../media/image590.png"/><Relationship Id="rId10" Type="http://schemas.openxmlformats.org/officeDocument/2006/relationships/image" Target="../media/image99.png"/><Relationship Id="rId9" Type="http://schemas.openxmlformats.org/officeDocument/2006/relationships/image" Target="../media/image98.png"/><Relationship Id="rId14" Type="http://schemas.openxmlformats.org/officeDocument/2006/relationships/image" Target="../media/image58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64.png"/><Relationship Id="rId10" Type="http://schemas.openxmlformats.org/officeDocument/2006/relationships/image" Target="../media/image100.png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4.png"/><Relationship Id="rId10" Type="http://schemas.openxmlformats.org/officeDocument/2006/relationships/image" Target="../media/image104.png"/><Relationship Id="rId9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6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81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11.png"/><Relationship Id="rId5" Type="http://schemas.openxmlformats.org/officeDocument/2006/relationships/image" Target="../media/image640.png"/><Relationship Id="rId10" Type="http://schemas.openxmlformats.org/officeDocument/2006/relationships/image" Target="../media/image110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10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0.png"/><Relationship Id="rId12" Type="http://schemas.openxmlformats.org/officeDocument/2006/relationships/image" Target="../media/image9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89.png"/><Relationship Id="rId11" Type="http://schemas.openxmlformats.org/officeDocument/2006/relationships/image" Target="../media/image980.png"/><Relationship Id="rId15" Type="http://schemas.openxmlformats.org/officeDocument/2006/relationships/image" Target="../media/image93.png"/><Relationship Id="rId10" Type="http://schemas.openxmlformats.org/officeDocument/2006/relationships/image" Target="../media/image860.png"/><Relationship Id="rId9" Type="http://schemas.openxmlformats.org/officeDocument/2006/relationships/image" Target="../media/image92.png"/><Relationship Id="rId14" Type="http://schemas.openxmlformats.org/officeDocument/2006/relationships/image" Target="../media/image11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0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11" Type="http://schemas.openxmlformats.org/officeDocument/2006/relationships/image" Target="../media/image1050.png"/><Relationship Id="rId10" Type="http://schemas.openxmlformats.org/officeDocument/2006/relationships/image" Target="../media/image102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18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90.png"/><Relationship Id="rId12" Type="http://schemas.openxmlformats.org/officeDocument/2006/relationships/image" Target="../media/image9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40.png"/><Relationship Id="rId11" Type="http://schemas.openxmlformats.org/officeDocument/2006/relationships/image" Target="../media/image980.png"/><Relationship Id="rId15" Type="http://schemas.openxmlformats.org/officeDocument/2006/relationships/image" Target="../media/image93.png"/><Relationship Id="rId10" Type="http://schemas.openxmlformats.org/officeDocument/2006/relationships/image" Target="../media/image860.png"/><Relationship Id="rId9" Type="http://schemas.openxmlformats.org/officeDocument/2006/relationships/image" Target="../media/image92.png"/><Relationship Id="rId14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10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000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0.png"/><Relationship Id="rId12" Type="http://schemas.openxmlformats.org/officeDocument/2006/relationships/image" Target="../media/image990.png"/><Relationship Id="rId17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3.png"/><Relationship Id="rId1" Type="http://schemas.openxmlformats.org/officeDocument/2006/relationships/tags" Target="../tags/tag16.xml"/><Relationship Id="rId6" Type="http://schemas.openxmlformats.org/officeDocument/2006/relationships/image" Target="../media/image1021.png"/><Relationship Id="rId11" Type="http://schemas.openxmlformats.org/officeDocument/2006/relationships/image" Target="../media/image980.png"/><Relationship Id="rId15" Type="http://schemas.openxmlformats.org/officeDocument/2006/relationships/image" Target="../media/image93.png"/><Relationship Id="rId10" Type="http://schemas.openxmlformats.org/officeDocument/2006/relationships/image" Target="../media/image860.png"/><Relationship Id="rId9" Type="http://schemas.openxmlformats.org/officeDocument/2006/relationships/image" Target="../media/image92.png"/><Relationship Id="rId14" Type="http://schemas.openxmlformats.org/officeDocument/2006/relationships/image" Target="../media/image1010.png"/></Relationships>
</file>

<file path=ppt/slides/_rels/slide4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4.png"/><Relationship Id="rId11" Type="http://schemas.openxmlformats.org/officeDocument/2006/relationships/image" Target="../media/image121.png"/><Relationship Id="rId5" Type="http://schemas.openxmlformats.org/officeDocument/2006/relationships/image" Target="../media/image113.png"/><Relationship Id="rId10" Type="http://schemas.openxmlformats.org/officeDocument/2006/relationships/image" Target="../media/image120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10" Type="http://schemas.openxmlformats.org/officeDocument/2006/relationships/image" Target="../media/image126.png"/><Relationship Id="rId9" Type="http://schemas.openxmlformats.org/officeDocument/2006/relationships/image" Target="../media/image1250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gif"/><Relationship Id="rId5" Type="http://schemas.openxmlformats.org/officeDocument/2006/relationships/image" Target="../media/image12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4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0.png"/><Relationship Id="rId5" Type="http://schemas.openxmlformats.org/officeDocument/2006/relationships/image" Target="../media/image1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jpeg"/><Relationship Id="rId4" Type="http://schemas.openxmlformats.org/officeDocument/2006/relationships/image" Target="../media/image154.jpeg"/><Relationship Id="rId9" Type="http://schemas.openxmlformats.org/officeDocument/2006/relationships/image" Target="../media/image15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39B80-1F12-6AAF-28DD-E045B88B7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9744" y="369780"/>
            <a:ext cx="10212512" cy="1096855"/>
          </a:xfrm>
        </p:spPr>
        <p:txBody>
          <a:bodyPr anchor="t">
            <a:normAutofit/>
          </a:bodyPr>
          <a:lstStyle/>
          <a:p>
            <a:r>
              <a:rPr lang="en-US" sz="3600" b="1" dirty="0" err="1">
                <a:latin typeface="Source Sans Pro Semibold" panose="020B0503030403020204" pitchFamily="34" charset="77"/>
              </a:rPr>
              <a:t>OptCtrlPoints</a:t>
            </a:r>
            <a:r>
              <a:rPr lang="en-US" sz="3600" b="1" dirty="0">
                <a:latin typeface="Source Sans Pro Semibold" panose="020B0503030403020204" pitchFamily="34" charset="77"/>
              </a:rPr>
              <a:t>: Finding the Optimal Control Points for Biharmonic 3D Shape Deformation</a:t>
            </a:r>
            <a:endParaRPr lang="en-KR" sz="3600" b="1" dirty="0">
              <a:latin typeface="Source Sans Pro Semibold" panose="020B0503030403020204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CF4941-E823-9922-5870-2828D9EEA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32194"/>
            <a:ext cx="9144000" cy="1956281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dirty="0">
                <a:latin typeface="Source Sans Pro" panose="020B0503030403020204" pitchFamily="34" charset="77"/>
              </a:rPr>
              <a:t>Pacific Graphics 2023 (Full Paper)</a:t>
            </a:r>
          </a:p>
          <a:p>
            <a:r>
              <a:rPr lang="en-US" b="1" u="sng" dirty="0" err="1">
                <a:solidFill>
                  <a:srgbClr val="8B1513"/>
                </a:solidFill>
                <a:latin typeface="Source Sans Pro Semibold" panose="020B0503030403020204" pitchFamily="34" charset="77"/>
              </a:rPr>
              <a:t>Kunho</a:t>
            </a:r>
            <a:r>
              <a:rPr lang="en-US" b="1" u="sng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 Kim</a:t>
            </a:r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*1,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 Mikaela Angelina </a:t>
            </a:r>
            <a:r>
              <a:rPr lang="en-US" b="1" dirty="0" err="1">
                <a:solidFill>
                  <a:srgbClr val="8B1513"/>
                </a:solidFill>
                <a:latin typeface="Source Sans Pro Semibold" panose="020B0503030403020204" pitchFamily="34" charset="77"/>
              </a:rPr>
              <a:t>Uy</a:t>
            </a:r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*2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, </a:t>
            </a:r>
            <a:r>
              <a:rPr lang="en-US" b="1" dirty="0" err="1">
                <a:solidFill>
                  <a:srgbClr val="8B1513"/>
                </a:solidFill>
                <a:latin typeface="Source Sans Pro Semibold" panose="020B0503030403020204" pitchFamily="34" charset="77"/>
              </a:rPr>
              <a:t>Despoina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 Paschalidou</a:t>
            </a:r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2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, </a:t>
            </a:r>
          </a:p>
          <a:p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Alec Jacobson</a:t>
            </a:r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3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, Leonidas Guibas</a:t>
            </a:r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2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, </a:t>
            </a:r>
            <a:r>
              <a:rPr lang="en-US" b="1" dirty="0" err="1">
                <a:solidFill>
                  <a:srgbClr val="8B1513"/>
                </a:solidFill>
                <a:latin typeface="Source Sans Pro Semibold" panose="020B0503030403020204" pitchFamily="34" charset="77"/>
              </a:rPr>
              <a:t>Minhyuk</a:t>
            </a:r>
            <a:r>
              <a:rPr lang="en-US" b="1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 Sung</a:t>
            </a:r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1</a:t>
            </a:r>
          </a:p>
          <a:p>
            <a:r>
              <a:rPr lang="en-US" sz="1800" baseline="30000" dirty="0">
                <a:solidFill>
                  <a:srgbClr val="404040"/>
                </a:solidFill>
                <a:latin typeface=""/>
              </a:rPr>
              <a:t>1</a:t>
            </a:r>
            <a:r>
              <a:rPr lang="en-US" sz="1800" dirty="0">
                <a:solidFill>
                  <a:srgbClr val="404040"/>
                </a:solidFill>
                <a:latin typeface=""/>
              </a:rPr>
              <a:t>KAIST </a:t>
            </a:r>
            <a:r>
              <a:rPr lang="en-US" sz="1800" baseline="30000" dirty="0">
                <a:solidFill>
                  <a:srgbClr val="404040"/>
                </a:solidFill>
                <a:latin typeface=""/>
              </a:rPr>
              <a:t>2</a:t>
            </a:r>
            <a:r>
              <a:rPr lang="en-US" sz="1800" dirty="0">
                <a:solidFill>
                  <a:srgbClr val="404040"/>
                </a:solidFill>
                <a:latin typeface=""/>
              </a:rPr>
              <a:t>Stanford University </a:t>
            </a:r>
            <a:r>
              <a:rPr lang="en-US" sz="1800" baseline="30000" dirty="0">
                <a:solidFill>
                  <a:srgbClr val="404040"/>
                </a:solidFill>
                <a:latin typeface=""/>
              </a:rPr>
              <a:t>3</a:t>
            </a:r>
            <a:r>
              <a:rPr lang="en-US" sz="1800" dirty="0">
                <a:solidFill>
                  <a:srgbClr val="404040"/>
                </a:solidFill>
                <a:latin typeface=""/>
              </a:rPr>
              <a:t>University of Toronto</a:t>
            </a:r>
            <a:endParaRPr lang="en-KR" sz="1800" dirty="0">
              <a:solidFill>
                <a:srgbClr val="404040"/>
              </a:solidFill>
              <a:latin typeface="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55CF3-1DA9-38CF-7495-7D82A1AB17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834" y="1466635"/>
            <a:ext cx="10880332" cy="309575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0AB2E40-7618-1C2B-B0F9-8CA2DBD9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7030" y="5985248"/>
            <a:ext cx="832996" cy="8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7531BEF-1AEE-843C-0D0F-0EF16677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2888" y="5985248"/>
            <a:ext cx="832996" cy="8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1F7567B-5AFB-A105-EABE-D2400C2E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0053" y="5985248"/>
            <a:ext cx="832996" cy="83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9FD585-394C-2685-7028-2A3336E16F28}"/>
              </a:ext>
            </a:extLst>
          </p:cNvPr>
          <p:cNvSpPr txBox="1"/>
          <p:nvPr/>
        </p:nvSpPr>
        <p:spPr>
          <a:xfrm>
            <a:off x="68951" y="64489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rgbClr val="8B1513"/>
                </a:solidFill>
                <a:latin typeface="Source Sans Pro Semibold" panose="020B0503030403020204" pitchFamily="34" charset="77"/>
              </a:rPr>
              <a:t>* denotes equal contribution.</a:t>
            </a:r>
            <a:endParaRPr lang="en-K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914FB-79D0-AD1B-69B8-6C1CD42105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69" y="5066651"/>
            <a:ext cx="1934453" cy="128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5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0BC022E-F5DC-A02C-3F38-7DC3F690E01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390" y="5267713"/>
            <a:ext cx="1589503" cy="965623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Problem </a:t>
            </a:r>
            <a:r>
              <a:rPr lang="en-US" altLang="ko-KR" sz="3600" dirty="0"/>
              <a:t>Definition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5"/>
            <a:ext cx="10515600" cy="470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ko-KR" sz="2400" dirty="0"/>
              <a:t>Input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</a:t>
            </a:r>
            <a:r>
              <a:rPr lang="en-US" b="0" dirty="0">
                <a:effectLst/>
              </a:rPr>
              <a:t> template mesh.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</a:t>
            </a:r>
            <a:r>
              <a:rPr lang="en-US" b="0" dirty="0">
                <a:effectLst/>
              </a:rPr>
              <a:t>ultiple target meshes (variants of the template).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C</a:t>
            </a:r>
            <a:r>
              <a:rPr lang="en-US" b="0" dirty="0">
                <a:effectLst/>
              </a:rPr>
              <a:t>orrespondence between the template and target meshes.</a:t>
            </a:r>
          </a:p>
          <a:p>
            <a:pPr>
              <a:lnSpc>
                <a:spcPct val="120000"/>
              </a:lnSpc>
            </a:pPr>
            <a:r>
              <a:rPr lang="en-US" sz="2400" b="0" dirty="0">
                <a:effectLst/>
              </a:rPr>
              <a:t>Output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 subset of vertices as the </a:t>
            </a:r>
            <a:r>
              <a:rPr lang="en-US" dirty="0">
                <a:solidFill>
                  <a:srgbClr val="8B1513"/>
                </a:solidFill>
              </a:rPr>
              <a:t>control points that minimize the average fitting distance</a:t>
            </a:r>
            <a:r>
              <a:rPr lang="en-US" dirty="0"/>
              <a:t> between the deformed templates and target meshes.</a:t>
            </a:r>
            <a:endParaRPr lang="en-US" b="0" dirty="0">
              <a:effectLst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48D19-A241-B4D4-B74A-A18F2931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10</a:t>
            </a:fld>
            <a:endParaRPr lang="en-K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356D9-6740-E2DE-4A26-1C98C71DD8DF}"/>
              </a:ext>
            </a:extLst>
          </p:cNvPr>
          <p:cNvSpPr txBox="1"/>
          <p:nvPr/>
        </p:nvSpPr>
        <p:spPr>
          <a:xfrm>
            <a:off x="1077481" y="6207670"/>
            <a:ext cx="155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9A24EA-0B34-4966-9392-F2493240AB4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469" y="5343738"/>
            <a:ext cx="1418991" cy="889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7EBF9F-CB11-B05F-825A-1A5F8DD72A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56" y="5119465"/>
            <a:ext cx="1339874" cy="11138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42390-47B4-2EE3-4112-093B580677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1972" y="5119465"/>
            <a:ext cx="1339874" cy="111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284E8C-4353-D8D1-5EE2-D5A820F73E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028" y="5504855"/>
            <a:ext cx="1339874" cy="1113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7E6F33-D22B-49C4-FF60-C4F04D32DC7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503267"/>
            <a:ext cx="1339874" cy="1113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08C298-3C80-922A-5070-7A7AB8A397AE}"/>
              </a:ext>
            </a:extLst>
          </p:cNvPr>
          <p:cNvSpPr txBox="1"/>
          <p:nvPr/>
        </p:nvSpPr>
        <p:spPr>
          <a:xfrm>
            <a:off x="5206468" y="6536282"/>
            <a:ext cx="155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Multiple targets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CBC6D-402F-62B4-6ADC-6EEA17D3A540}"/>
              </a:ext>
            </a:extLst>
          </p:cNvPr>
          <p:cNvSpPr txBox="1"/>
          <p:nvPr/>
        </p:nvSpPr>
        <p:spPr>
          <a:xfrm>
            <a:off x="9401340" y="6207670"/>
            <a:ext cx="1552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Control points</a:t>
            </a:r>
            <a:endParaRPr lang="en-KR" sz="14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24041-A50E-CDE3-CE4B-565B1EAEFDB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0028" y="4674666"/>
            <a:ext cx="1339874" cy="11138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65725-4EAC-6C8C-015C-3C11FD3DC2A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674665"/>
            <a:ext cx="1339874" cy="11138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69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752600"/>
            <a:ext cx="10515600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000" dirty="0"/>
              <a:t>Preliminaries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191D3-BF93-FEE3-0A73-259CCC6D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11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181067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D22977-B575-1067-0606-5FEEB9B7A447}"/>
                  </a:ext>
                </a:extLst>
              </p:cNvPr>
              <p:cNvSpPr txBox="1"/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8B1513"/>
                    </a:solidFill>
                  </a:rPr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D22977-B575-1067-0606-5FEEB9B7A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blipFill>
                <a:blip r:embed="rId5"/>
                <a:stretch>
                  <a:fillRect l="-297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D347A-6929-02AE-5F94-A5DB86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12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045E5-AC68-1D96-F8E5-944087A929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43" y="3915116"/>
            <a:ext cx="1797203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/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8B1513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800" b="0" i="0" smtClean="0">
                          <a:solidFill>
                            <a:srgbClr val="8B1513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0" smtClean="0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800" b="0" i="0" smtClean="0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rgbClr val="8B1513"/>
                  </a:solidFill>
                  <a:latin typeface="Source Sans Pro" panose="020B0503030403020204" pitchFamily="34" charset="77"/>
                </a:endParaRPr>
              </a:p>
              <a:p>
                <a:pPr algn="ctr"/>
                <a:r>
                  <a:rPr lang="en-KR" dirty="0">
                    <a:solidFill>
                      <a:srgbClr val="8B1513"/>
                    </a:solidFill>
                    <a:latin typeface="Source Sans Pro" panose="020B0503030403020204" pitchFamily="34" charset="77"/>
                  </a:rPr>
                  <a:t>Template vertices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CAF-A23B-F923-9BB7-27F901F7D0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5" y="3915116"/>
            <a:ext cx="2037759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/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/>
              </a:p>
              <a:p>
                <a:pPr algn="ctr"/>
                <a:r>
                  <a:rPr lang="en-KR" dirty="0"/>
                  <a:t>Deformed vertices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blipFill>
                <a:blip r:embed="rId9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8123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Notation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D347A-6929-02AE-5F94-A5DB86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13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045E5-AC68-1D96-F8E5-944087A9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43" y="3915116"/>
            <a:ext cx="1797203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/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</a:endParaRPr>
              </a:p>
              <a:p>
                <a:pPr algn="ctr"/>
                <a:r>
                  <a:rPr lang="en-KR" dirty="0">
                    <a:solidFill>
                      <a:schemeClr val="tx1"/>
                    </a:solidFill>
                    <a:latin typeface="Source Sans Pro" panose="020B0503030403020204" pitchFamily="34" charset="77"/>
                  </a:rPr>
                  <a:t>Template vertices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CAF-A23B-F923-9BB7-27F901F7D0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5" y="3915116"/>
            <a:ext cx="2037759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/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8B1513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solidFill>
                            <a:srgbClr val="8B1513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rgbClr val="8B1513"/>
                  </a:solidFill>
                </a:endParaRPr>
              </a:p>
              <a:p>
                <a:pPr algn="ctr"/>
                <a:r>
                  <a:rPr lang="en-KR" dirty="0">
                    <a:solidFill>
                      <a:srgbClr val="8B1513"/>
                    </a:solidFill>
                  </a:rPr>
                  <a:t>Deformed vertices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blipFill>
                <a:blip r:embed="rId8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9782A3-735C-E371-870A-43035979A72F}"/>
                  </a:ext>
                </a:extLst>
              </p:cNvPr>
              <p:cNvSpPr txBox="1"/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9782A3-735C-E371-870A-43035979A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blipFill>
                <a:blip r:embed="rId9"/>
                <a:stretch>
                  <a:fillRect l="-297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95BA6-CD0E-74C7-8989-F273E7D2656E}"/>
                  </a:ext>
                </a:extLst>
              </p:cNvPr>
              <p:cNvSpPr txBox="1"/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rgbClr val="8B1513"/>
                    </a:solidFill>
                  </a:rPr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95BA6-CD0E-74C7-8989-F273E7D26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blipFill>
                <a:blip r:embed="rId10"/>
                <a:stretch>
                  <a:fillRect l="-3030" t="-24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006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Notation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D347A-6929-02AE-5F94-A5DB86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14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045E5-AC68-1D96-F8E5-944087A9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43" y="3915116"/>
            <a:ext cx="1797203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/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</a:endParaRPr>
              </a:p>
              <a:p>
                <a:pPr algn="ctr"/>
                <a:r>
                  <a:rPr lang="en-KR" dirty="0">
                    <a:solidFill>
                      <a:schemeClr val="tx1"/>
                    </a:solidFill>
                    <a:latin typeface="Source Sans Pro" panose="020B0503030403020204" pitchFamily="34" charset="77"/>
                  </a:rPr>
                  <a:t>Template vertices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CAF-A23B-F923-9BB7-27F901F7D0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5" y="3915116"/>
            <a:ext cx="2037759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/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KR" dirty="0">
                    <a:solidFill>
                      <a:schemeClr val="tx1"/>
                    </a:solidFill>
                  </a:rPr>
                  <a:t>Deformed vertices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blipFill>
                <a:blip r:embed="rId8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9782A3-735C-E371-870A-43035979A72F}"/>
                  </a:ext>
                </a:extLst>
              </p:cNvPr>
              <p:cNvSpPr txBox="1"/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9782A3-735C-E371-870A-43035979A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blipFill>
                <a:blip r:embed="rId9"/>
                <a:stretch>
                  <a:fillRect l="-297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95BA6-CD0E-74C7-8989-F273E7D2656E}"/>
                  </a:ext>
                </a:extLst>
              </p:cNvPr>
              <p:cNvSpPr txBox="1"/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chemeClr val="tx1"/>
                    </a:solidFill>
                  </a:rPr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95BA6-CD0E-74C7-8989-F273E7D26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blipFill>
                <a:blip r:embed="rId10"/>
                <a:stretch>
                  <a:fillRect l="-3030" t="-24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03D384-AA7B-5A89-44EC-FF1DB216450C}"/>
                  </a:ext>
                </a:extLst>
              </p:cNvPr>
              <p:cNvSpPr txBox="1"/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8B1513"/>
                    </a:solidFill>
                  </a:rPr>
                  <a:t>The</a:t>
                </a:r>
                <a:r>
                  <a:rPr lang="en-US" sz="2000" b="0" dirty="0">
                    <a:solidFill>
                      <a:srgbClr val="8B1513"/>
                    </a:solidFill>
                  </a:rPr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03D384-AA7B-5A89-44EC-FF1DB2164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blipFill>
                <a:blip r:embed="rId11"/>
                <a:stretch>
                  <a:fillRect l="-330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5F475AE0-C93B-5AA4-0708-7531BF019F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668000" cy="8671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</a:rPr>
                  <a:t>The binary selector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400" dirty="0"/>
                  <a:t> indicates the</a:t>
                </a:r>
                <a:r>
                  <a:rPr lang="ko-KR" altLang="en-US" sz="2400" dirty="0"/>
                  <a:t> </a:t>
                </a:r>
                <a:r>
                  <a:rPr lang="en-US" altLang="ko-KR" sz="2400" dirty="0"/>
                  <a:t>vertex</a:t>
                </a:r>
                <a:r>
                  <a:rPr lang="en-US" sz="2400" dirty="0"/>
                  <a:t> indices of the control points in the template mesh.</a:t>
                </a:r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5F475AE0-C93B-5AA4-0708-7531BF019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668000" cy="867159"/>
              </a:xfrm>
              <a:prstGeom prst="rect">
                <a:avLst/>
              </a:prstGeom>
              <a:blipFill>
                <a:blip r:embed="rId12"/>
                <a:stretch>
                  <a:fillRect l="-951" t="-11594" b="-289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9945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Notation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D347A-6929-02AE-5F94-A5DB86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15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045E5-AC68-1D96-F8E5-944087A92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43" y="3915116"/>
            <a:ext cx="1797203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/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</a:endParaRPr>
              </a:p>
              <a:p>
                <a:pPr algn="ctr"/>
                <a:r>
                  <a:rPr lang="en-KR" dirty="0">
                    <a:solidFill>
                      <a:schemeClr val="tx1"/>
                    </a:solidFill>
                    <a:latin typeface="Source Sans Pro" panose="020B0503030403020204" pitchFamily="34" charset="77"/>
                  </a:rPr>
                  <a:t>Template vertices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CAF-A23B-F923-9BB7-27F901F7D0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5" y="3915116"/>
            <a:ext cx="2037759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/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KR" dirty="0">
                    <a:solidFill>
                      <a:schemeClr val="tx1"/>
                    </a:solidFill>
                  </a:rPr>
                  <a:t>Deformed vertices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blipFill>
                <a:blip r:embed="rId8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9782A3-735C-E371-870A-43035979A72F}"/>
                  </a:ext>
                </a:extLst>
              </p:cNvPr>
              <p:cNvSpPr txBox="1"/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9782A3-735C-E371-870A-43035979A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blipFill>
                <a:blip r:embed="rId9"/>
                <a:stretch>
                  <a:fillRect l="-297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95BA6-CD0E-74C7-8989-F273E7D2656E}"/>
                  </a:ext>
                </a:extLst>
              </p:cNvPr>
              <p:cNvSpPr txBox="1"/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chemeClr val="tx1"/>
                    </a:solidFill>
                  </a:rPr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295BA6-CD0E-74C7-8989-F273E7D265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blipFill>
                <a:blip r:embed="rId10"/>
                <a:stretch>
                  <a:fillRect l="-3030" t="-24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03D384-AA7B-5A89-44EC-FF1DB216450C}"/>
                  </a:ext>
                </a:extLst>
              </p:cNvPr>
              <p:cNvSpPr txBox="1"/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</a:t>
                </a:r>
                <a:r>
                  <a:rPr lang="en-US" sz="20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03D384-AA7B-5A89-44EC-FF1DB21645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blipFill>
                <a:blip r:embed="rId11"/>
                <a:stretch>
                  <a:fillRect l="-330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5F475AE0-C93B-5AA4-0708-7531BF019F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668000" cy="8671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</a:rPr>
                  <a:t> is the complementary selector matrix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</a:rPr>
                  <a:t> </a:t>
                </a:r>
                <a:r>
                  <a:rPr lang="en-US" sz="2400" dirty="0"/>
                  <a:t>indicating the vertex indices of the template mesh that are not selected as the control points.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5F475AE0-C93B-5AA4-0708-7531BF019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668000" cy="867159"/>
              </a:xfrm>
              <a:prstGeom prst="rect">
                <a:avLst/>
              </a:prstGeom>
              <a:blipFill>
                <a:blip r:embed="rId12"/>
                <a:stretch>
                  <a:fillRect l="-951" t="-11594" b="-289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ADBB6-D09B-8208-B283-E019C4C61442}"/>
                  </a:ext>
                </a:extLst>
              </p:cNvPr>
              <p:cNvSpPr txBox="1"/>
              <p:nvPr/>
            </p:nvSpPr>
            <p:spPr>
              <a:xfrm>
                <a:off x="6312838" y="3017300"/>
                <a:ext cx="5519909" cy="320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rgbClr val="8B1513"/>
                    </a:solidFill>
                  </a:rPr>
                  <a:t>The complementary selector matrix  </a:t>
                </a:r>
                <a:r>
                  <a:rPr lang="en-US" sz="2000" dirty="0">
                    <a:solidFill>
                      <a:srgbClr val="8B1513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AADBB6-D09B-8208-B283-E019C4C61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3017300"/>
                <a:ext cx="5519909" cy="320601"/>
              </a:xfrm>
              <a:prstGeom prst="rect">
                <a:avLst/>
              </a:prstGeom>
              <a:blipFill>
                <a:blip r:embed="rId13"/>
                <a:stretch>
                  <a:fillRect l="-2989" t="-18519" b="-4444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3370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D22977-B575-1067-0606-5FEEB9B7A447}"/>
                  </a:ext>
                </a:extLst>
              </p:cNvPr>
              <p:cNvSpPr txBox="1"/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D22977-B575-1067-0606-5FEEB9B7A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blipFill>
                <a:blip r:embed="rId5"/>
                <a:stretch>
                  <a:fillRect l="-297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1C1EDD-C212-06E6-3317-67FF22A75C81}"/>
                  </a:ext>
                </a:extLst>
              </p:cNvPr>
              <p:cNvSpPr txBox="1"/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1C1EDD-C212-06E6-3317-67FF22A75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blipFill>
                <a:blip r:embed="rId6"/>
                <a:stretch>
                  <a:fillRect l="-3030" t="-24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D35FFB-B18E-13DA-37A1-4CBF53F6ACB7}"/>
                  </a:ext>
                </a:extLst>
              </p:cNvPr>
              <p:cNvSpPr txBox="1"/>
              <p:nvPr/>
            </p:nvSpPr>
            <p:spPr>
              <a:xfrm>
                <a:off x="853878" y="3456423"/>
                <a:ext cx="49600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>
                    <a:solidFill>
                      <a:srgbClr val="8B1513"/>
                    </a:solidFill>
                  </a:rPr>
                  <a:t>The position of control points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D35FFB-B18E-13DA-37A1-4CBF53F6A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456423"/>
                <a:ext cx="4960012" cy="307777"/>
              </a:xfrm>
              <a:prstGeom prst="rect">
                <a:avLst/>
              </a:prstGeom>
              <a:blipFill>
                <a:blip r:embed="rId7"/>
                <a:stretch>
                  <a:fillRect l="-3069" t="-28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FD1366-7C63-E24F-7FB4-99850DC3F126}"/>
                  </a:ext>
                </a:extLst>
              </p:cNvPr>
              <p:cNvSpPr txBox="1"/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</a:t>
                </a:r>
                <a:r>
                  <a:rPr lang="en-US" sz="20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FD1366-7C63-E24F-7FB4-99850DC3F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blipFill>
                <a:blip r:embed="rId8"/>
                <a:stretch>
                  <a:fillRect l="-330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11163A-315A-1E3A-D118-9174968B8B0E}"/>
                  </a:ext>
                </a:extLst>
              </p:cNvPr>
              <p:cNvSpPr txBox="1"/>
              <p:nvPr/>
            </p:nvSpPr>
            <p:spPr>
              <a:xfrm>
                <a:off x="6312838" y="3017300"/>
                <a:ext cx="5519909" cy="320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The complementary selector matrix  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11163A-315A-1E3A-D118-9174968B8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3017300"/>
                <a:ext cx="5519909" cy="320601"/>
              </a:xfrm>
              <a:prstGeom prst="rect">
                <a:avLst/>
              </a:prstGeom>
              <a:blipFill>
                <a:blip r:embed="rId9"/>
                <a:stretch>
                  <a:fillRect l="-2989" t="-18519" b="-4444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D347A-6929-02AE-5F94-A5DB86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16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088274E1-9484-B881-9FD6-36E4C7A694D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668000" cy="86715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0" dirty="0">
                    <a:solidFill>
                      <a:schemeClr val="tx1"/>
                    </a:solidFill>
                  </a:rPr>
                  <a:t>The positions of the control points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SX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</a:rPr>
                  <a:t>The set of control points is a subset of the template vertices.</a:t>
                </a:r>
              </a:p>
            </p:txBody>
          </p:sp>
        </mc:Choice>
        <mc:Fallback xmlns="">
          <p:sp>
            <p:nvSpPr>
              <p:cNvPr id="13" name="Subtitle 2">
                <a:extLst>
                  <a:ext uri="{FF2B5EF4-FFF2-40B4-BE49-F238E27FC236}">
                    <a16:creationId xmlns:a16="http://schemas.microsoft.com/office/drawing/2014/main" id="{088274E1-9484-B881-9FD6-36E4C7A694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668000" cy="867159"/>
              </a:xfrm>
              <a:prstGeom prst="rect">
                <a:avLst/>
              </a:prstGeom>
              <a:blipFill>
                <a:blip r:embed="rId10"/>
                <a:stretch>
                  <a:fillRect l="-951" t="-11594" b="-1739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D5045E5-AC68-1D96-F8E5-944087A92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43" y="3915116"/>
            <a:ext cx="1797203" cy="2320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CAF-A23B-F923-9BB7-27F901F7D03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5" y="3915116"/>
            <a:ext cx="2037759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/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/>
              </a:p>
              <a:p>
                <a:pPr algn="ctr"/>
                <a:r>
                  <a:rPr lang="en-KR" dirty="0"/>
                  <a:t>Deformed vertices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blipFill>
                <a:blip r:embed="rId13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5E3702-233B-54B0-1B82-FADF13B0C60F}"/>
                  </a:ext>
                </a:extLst>
              </p:cNvPr>
              <p:cNvSpPr txBox="1"/>
              <p:nvPr/>
            </p:nvSpPr>
            <p:spPr>
              <a:xfrm>
                <a:off x="3188314" y="6242932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solidFill>
                            <a:srgbClr val="8B1513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>
                          <a:solidFill>
                            <a:srgbClr val="8B1513"/>
                          </a:solidFill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  <m:r>
                            <a:rPr lang="en-US">
                              <a:solidFill>
                                <a:srgbClr val="8B151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solidFill>
                    <a:srgbClr val="8B1513"/>
                  </a:solidFill>
                </a:endParaRPr>
              </a:p>
              <a:p>
                <a:pPr algn="ctr"/>
                <a:r>
                  <a:rPr lang="en-KR" dirty="0">
                    <a:solidFill>
                      <a:srgbClr val="8B1513"/>
                    </a:solidFill>
                  </a:rPr>
                  <a:t>Control points,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SX</m:t>
                    </m:r>
                    <m:r>
                      <a:rPr lang="en-US" sz="18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KR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C5E3702-233B-54B0-1B82-FADF13B0C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314" y="6242932"/>
                <a:ext cx="2358260" cy="646331"/>
              </a:xfrm>
              <a:prstGeom prst="rect">
                <a:avLst/>
              </a:prstGeom>
              <a:blipFill>
                <a:blip r:embed="rId14"/>
                <a:stretch>
                  <a:fillRect l="-538"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4C41757F-BCD6-165F-ED35-4C5BBEEBACF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923" y="3915116"/>
            <a:ext cx="1555042" cy="2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9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D22977-B575-1067-0606-5FEEB9B7A447}"/>
                  </a:ext>
                </a:extLst>
              </p:cNvPr>
              <p:cNvSpPr txBox="1"/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2D22977-B575-1067-0606-5FEEB9B7A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760" y="2574804"/>
                <a:ext cx="5106783" cy="307777"/>
              </a:xfrm>
              <a:prstGeom prst="rect">
                <a:avLst/>
              </a:prstGeom>
              <a:blipFill>
                <a:blip r:embed="rId5"/>
                <a:stretch>
                  <a:fillRect l="-297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1C1EDD-C212-06E6-3317-67FF22A75C81}"/>
                  </a:ext>
                </a:extLst>
              </p:cNvPr>
              <p:cNvSpPr txBox="1"/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1C1EDD-C212-06E6-3317-67FF22A75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017300"/>
                <a:ext cx="5025286" cy="307777"/>
              </a:xfrm>
              <a:prstGeom prst="rect">
                <a:avLst/>
              </a:prstGeom>
              <a:blipFill>
                <a:blip r:embed="rId6"/>
                <a:stretch>
                  <a:fillRect l="-3030" t="-24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D35FFB-B18E-13DA-37A1-4CBF53F6ACB7}"/>
                  </a:ext>
                </a:extLst>
              </p:cNvPr>
              <p:cNvSpPr txBox="1"/>
              <p:nvPr/>
            </p:nvSpPr>
            <p:spPr>
              <a:xfrm>
                <a:off x="853878" y="3456423"/>
                <a:ext cx="496001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The position of control points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ED35FFB-B18E-13DA-37A1-4CBF53F6A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78" y="3456423"/>
                <a:ext cx="4960012" cy="307777"/>
              </a:xfrm>
              <a:prstGeom prst="rect">
                <a:avLst/>
              </a:prstGeom>
              <a:blipFill>
                <a:blip r:embed="rId7"/>
                <a:stretch>
                  <a:fillRect l="-3069" t="-28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06EA38-CC6C-4F34-612C-7E5C0EF5F735}"/>
                  </a:ext>
                </a:extLst>
              </p:cNvPr>
              <p:cNvSpPr txBox="1"/>
              <p:nvPr/>
            </p:nvSpPr>
            <p:spPr>
              <a:xfrm>
                <a:off x="6312838" y="3472620"/>
                <a:ext cx="505664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>
                    <a:solidFill>
                      <a:srgbClr val="8B1513"/>
                    </a:solidFill>
                  </a:rPr>
                  <a:t>The</a:t>
                </a:r>
                <a:r>
                  <a:rPr lang="en-US" sz="2000" b="0" dirty="0">
                    <a:solidFill>
                      <a:srgbClr val="8B1513"/>
                    </a:solidFill>
                  </a:rPr>
                  <a:t> </a:t>
                </a:r>
                <a:r>
                  <a:rPr lang="en-US" sz="2000" b="0" dirty="0" err="1">
                    <a:solidFill>
                      <a:srgbClr val="8B1513"/>
                    </a:solidFill>
                  </a:rPr>
                  <a:t>bilaplacian</a:t>
                </a:r>
                <a:r>
                  <a:rPr lang="en-US" sz="2000" b="0" dirty="0">
                    <a:solidFill>
                      <a:srgbClr val="8B1513"/>
                    </a:solidFill>
                  </a:rPr>
                  <a:t> matrix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8B1513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06EA38-CC6C-4F34-612C-7E5C0EF5F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3472620"/>
                <a:ext cx="5056641" cy="307777"/>
              </a:xfrm>
              <a:prstGeom prst="rect">
                <a:avLst/>
              </a:prstGeom>
              <a:blipFill>
                <a:blip r:embed="rId8"/>
                <a:stretch>
                  <a:fillRect l="-3258" t="-24000" b="-48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FD1366-7C63-E24F-7FB4-99850DC3F126}"/>
                  </a:ext>
                </a:extLst>
              </p:cNvPr>
              <p:cNvSpPr txBox="1"/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dirty="0"/>
                  <a:t>The</a:t>
                </a:r>
                <a:r>
                  <a:rPr lang="en-US" sz="20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0FD1366-7C63-E24F-7FB4-99850DC3F1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2574804"/>
                <a:ext cx="4986173" cy="307777"/>
              </a:xfrm>
              <a:prstGeom prst="rect">
                <a:avLst/>
              </a:prstGeom>
              <a:blipFill>
                <a:blip r:embed="rId9"/>
                <a:stretch>
                  <a:fillRect l="-3308" t="-23077" b="-4615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11163A-315A-1E3A-D118-9174968B8B0E}"/>
                  </a:ext>
                </a:extLst>
              </p:cNvPr>
              <p:cNvSpPr txBox="1"/>
              <p:nvPr/>
            </p:nvSpPr>
            <p:spPr>
              <a:xfrm>
                <a:off x="6312838" y="3017300"/>
                <a:ext cx="5519909" cy="3206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000" b="0" dirty="0"/>
                  <a:t>The complementary selector matrix  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60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11163A-315A-1E3A-D118-9174968B8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838" y="3017300"/>
                <a:ext cx="5519909" cy="320601"/>
              </a:xfrm>
              <a:prstGeom prst="rect">
                <a:avLst/>
              </a:prstGeom>
              <a:blipFill>
                <a:blip r:embed="rId10"/>
                <a:stretch>
                  <a:fillRect l="-2989" t="-18519" b="-4444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D347A-6929-02AE-5F94-A5DB86830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17</a:t>
            </a:fld>
            <a:endParaRPr lang="en-KR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88274E1-9484-B881-9FD6-36E4C7A694D5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668000" cy="867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dirty="0" err="1"/>
              <a:t>bilaplacian</a:t>
            </a:r>
            <a:r>
              <a:rPr lang="en-US" sz="2400" dirty="0"/>
              <a:t> matrix is a </a:t>
            </a:r>
            <a:r>
              <a:rPr lang="en-US" sz="2400" dirty="0">
                <a:solidFill>
                  <a:srgbClr val="8B1513"/>
                </a:solidFill>
              </a:rPr>
              <a:t>positive semi-definite matrix</a:t>
            </a:r>
            <a:r>
              <a:rPr lang="en-US" sz="2400" dirty="0"/>
              <a:t> used to measure the fairness of template shape.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5045E5-AC68-1D96-F8E5-944087A929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8843" y="3915116"/>
            <a:ext cx="1797203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/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18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>
                  <a:latin typeface="Source Sans Pro" panose="020B0503030403020204" pitchFamily="34" charset="77"/>
                </a:endParaRPr>
              </a:p>
              <a:p>
                <a:pPr algn="ctr"/>
                <a:r>
                  <a:rPr lang="en-KR" dirty="0">
                    <a:latin typeface="Source Sans Pro" panose="020B0503030403020204" pitchFamily="34" charset="77"/>
                  </a:rPr>
                  <a:t>Template vertices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CD2489-D53F-C175-C81F-76E37FA0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193" y="6243637"/>
                <a:ext cx="2086502" cy="646331"/>
              </a:xfrm>
              <a:prstGeom prst="rect">
                <a:avLst/>
              </a:prstGeom>
              <a:blipFill>
                <a:blip r:embed="rId1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CE81DCAF-A23B-F923-9BB7-27F901F7D03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0715" y="3915116"/>
            <a:ext cx="2037759" cy="2320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/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∈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×3</m:t>
                          </m:r>
                        </m:sup>
                      </m:sSup>
                    </m:oMath>
                  </m:oMathPara>
                </a14:m>
                <a:endParaRPr lang="en-KR" dirty="0"/>
              </a:p>
              <a:p>
                <a:pPr algn="ctr"/>
                <a:r>
                  <a:rPr lang="en-KR" dirty="0"/>
                  <a:t>Deformed vertices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16AC12-C8A1-AC00-654A-E27FA6503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0464" y="6219701"/>
                <a:ext cx="2358260" cy="646331"/>
              </a:xfrm>
              <a:prstGeom prst="rect">
                <a:avLst/>
              </a:prstGeom>
              <a:blipFill>
                <a:blip r:embed="rId14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8639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Preliminaries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668000" cy="11380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The following optimization finds the positions of the deformed vertices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V</m:t>
                    </m:r>
                  </m:oMath>
                </a14:m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that </a:t>
                </a:r>
                <a:r>
                  <a:rPr lang="en-US" sz="2400" dirty="0">
                    <a:solidFill>
                      <a:srgbClr val="8B1513"/>
                    </a:solidFill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minimize squared Laplacian energy</a:t>
                </a:r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when the positions of the selected control points are fixed to be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C</m:t>
                    </m:r>
                  </m:oMath>
                </a14:m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668000" cy="1138023"/>
              </a:xfrm>
              <a:prstGeom prst="rect">
                <a:avLst/>
              </a:prstGeom>
              <a:blipFill>
                <a:blip r:embed="rId6"/>
                <a:stretch>
                  <a:fillRect l="-951" t="-8889" b="-777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0B3C0-B7F3-350F-C1F9-55A4FE691D46}"/>
                  </a:ext>
                </a:extLst>
              </p:cNvPr>
              <p:cNvSpPr txBox="1"/>
              <p:nvPr/>
            </p:nvSpPr>
            <p:spPr>
              <a:xfrm>
                <a:off x="3035188" y="2499509"/>
                <a:ext cx="3563155" cy="7632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ℝ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×3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trace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⊤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AX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C0B3C0-B7F3-350F-C1F9-55A4FE691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188" y="2499509"/>
                <a:ext cx="3563155" cy="763286"/>
              </a:xfrm>
              <a:prstGeom prst="rect">
                <a:avLst/>
              </a:prstGeom>
              <a:blipFill>
                <a:blip r:embed="rId7"/>
                <a:stretch>
                  <a:fillRect l="-1068" r="-2135" b="-983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28EB4F-DC47-7515-061C-4E07DDF5A21C}"/>
                  </a:ext>
                </a:extLst>
              </p:cNvPr>
              <p:cNvSpPr txBox="1"/>
              <p:nvPr/>
            </p:nvSpPr>
            <p:spPr>
              <a:xfrm>
                <a:off x="6845858" y="2690310"/>
                <a:ext cx="231095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28EB4F-DC47-7515-061C-4E07DDF5A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858" y="2690310"/>
                <a:ext cx="2310954" cy="369332"/>
              </a:xfrm>
              <a:prstGeom prst="rect">
                <a:avLst/>
              </a:prstGeom>
              <a:blipFill>
                <a:blip r:embed="rId8"/>
                <a:stretch>
                  <a:fillRect l="-4396" t="-6667" r="-2747" b="-40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907D1A-22EC-D2F2-F705-95CBF327C2C4}"/>
                  </a:ext>
                </a:extLst>
              </p:cNvPr>
              <p:cNvSpPr txBox="1"/>
              <p:nvPr/>
            </p:nvSpPr>
            <p:spPr>
              <a:xfrm>
                <a:off x="3751646" y="4639985"/>
                <a:ext cx="53776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:r>
                  <a:rPr lang="en-US" sz="2400" dirty="0">
                    <a:latin typeface="Source Sans Pro" panose="020B0503030403020204" pitchFamily="34" charset="77"/>
                  </a:rPr>
                  <a:t>where </a:t>
                </a:r>
                <a:r>
                  <a:rPr lang="en-US" sz="24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TA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TA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5907D1A-22EC-D2F2-F705-95CBF327C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646" y="4639985"/>
                <a:ext cx="5377626" cy="369332"/>
              </a:xfrm>
              <a:prstGeom prst="rect">
                <a:avLst/>
              </a:prstGeom>
              <a:blipFill>
                <a:blip r:embed="rId9"/>
                <a:stretch>
                  <a:fillRect l="-3529" t="-23333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5D0485-9770-595A-B372-A35510B740AB}"/>
                  </a:ext>
                </a:extLst>
              </p:cNvPr>
              <p:cNvSpPr txBox="1"/>
              <p:nvPr/>
            </p:nvSpPr>
            <p:spPr>
              <a:xfrm>
                <a:off x="2140512" y="4009530"/>
                <a:ext cx="304446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0" dirty="0"/>
                  <a:t>Solution: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WC</m:t>
                    </m:r>
                  </m:oMath>
                </a14:m>
                <a:endParaRPr lang="en-KR" sz="2400" dirty="0">
                  <a:latin typeface="Source Sans Pro" panose="020B0503030403020204" pitchFamily="34" charset="77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05D0485-9770-595A-B372-A35510B74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512" y="4009530"/>
                <a:ext cx="3044468" cy="461665"/>
              </a:xfrm>
              <a:prstGeom prst="rect">
                <a:avLst/>
              </a:prstGeom>
              <a:blipFill>
                <a:blip r:embed="rId10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DBBBE-D5B7-186A-DDAA-8B42161EE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18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A8B612-23AE-F465-D3DB-48408EEF8E06}"/>
                  </a:ext>
                </a:extLst>
              </p:cNvPr>
              <p:cNvSpPr txBox="1"/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7A8B612-23AE-F465-D3DB-48408EEF8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blipFill>
                <a:blip r:embed="rId11"/>
                <a:stretch>
                  <a:fillRect l="-288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1EE047-A635-3B8D-68AE-11C85B20DE56}"/>
                  </a:ext>
                </a:extLst>
              </p:cNvPr>
              <p:cNvSpPr txBox="1"/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C1EE047-A635-3B8D-68AE-11C85B20D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blipFill>
                <a:blip r:embed="rId12"/>
                <a:stretch>
                  <a:fillRect l="-2954" t="-18750" b="-4375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E651CC-29DD-D7E4-94DC-2C9004C0934D}"/>
                  </a:ext>
                </a:extLst>
              </p:cNvPr>
              <p:cNvSpPr txBox="1"/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control points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E651CC-29DD-D7E4-94DC-2C9004C09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blipFill>
                <a:blip r:embed="rId13"/>
                <a:stretch>
                  <a:fillRect l="-3390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38115-A902-4E57-F133-542EF7DB5CFD}"/>
                  </a:ext>
                </a:extLst>
              </p:cNvPr>
              <p:cNvSpPr txBox="1"/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</a:t>
                </a:r>
                <a:r>
                  <a:rPr lang="en-US" sz="1200" b="0" dirty="0" err="1"/>
                  <a:t>bilaplacian</a:t>
                </a:r>
                <a:r>
                  <a:rPr lang="en-US" sz="1200" b="0" dirty="0"/>
                  <a:t> matrix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B38115-A902-4E57-F133-542EF7DB5C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blipFill>
                <a:blip r:embed="rId14"/>
                <a:stretch>
                  <a:fillRect l="-2905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A5D534-80CE-8B00-749D-25235E31AF68}"/>
                  </a:ext>
                </a:extLst>
              </p:cNvPr>
              <p:cNvSpPr txBox="1"/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A5D534-80CE-8B00-749D-25235E31AF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blipFill>
                <a:blip r:embed="rId15"/>
                <a:stretch>
                  <a:fillRect l="-294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4BEA13-99FD-846D-A2B2-7DD955148B73}"/>
                  </a:ext>
                </a:extLst>
              </p:cNvPr>
              <p:cNvSpPr txBox="1"/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complementary selector matrix  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54BEA13-99FD-846D-A2B2-7DD955148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blipFill>
                <a:blip r:embed="rId16"/>
                <a:stretch>
                  <a:fillRect l="-2703" t="-11765" b="-411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B476951F-6373-99B1-C3C3-645EC051C3FB}"/>
              </a:ext>
            </a:extLst>
          </p:cNvPr>
          <p:cNvSpPr txBox="1"/>
          <p:nvPr/>
        </p:nvSpPr>
        <p:spPr>
          <a:xfrm>
            <a:off x="3662746" y="6441907"/>
            <a:ext cx="69026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Linear Subspace Design for Real-Time Shape Deformation [Wang et al., 2015]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2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Challenges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5D0F1E44-5626-7637-1A11-965507FB59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947054"/>
                <a:ext cx="10515600" cy="11285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When the control points are fixed</a:t>
                </a:r>
                <a:r>
                  <a:rPr lang="en-US" sz="2400" dirty="0">
                    <a:ea typeface="Source Sans Pro" panose="020B0503030403020204" pitchFamily="34" charset="0"/>
                  </a:rPr>
                  <a:t>, the deformations can be computed quickly by </a:t>
                </a:r>
                <a:r>
                  <a:rPr lang="en-US" sz="2400" dirty="0" err="1">
                    <a:ea typeface="Source Sans Pro" panose="020B0503030403020204" pitchFamily="34" charset="0"/>
                  </a:rPr>
                  <a:t>prefactorizing</a:t>
                </a:r>
                <a:r>
                  <a:rPr lang="en-US" sz="2400" dirty="0">
                    <a:ea typeface="Source Sans Pro" panose="020B0503030403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TA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  <m:r>
                      <a:rPr lang="en-US" sz="2400" b="1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2400" dirty="0">
                    <a:ea typeface="Source Sans Pro" panose="020B0503030403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5D0F1E44-5626-7637-1A11-965507FB5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47054"/>
                <a:ext cx="10515600" cy="1128513"/>
              </a:xfrm>
              <a:prstGeom prst="rect">
                <a:avLst/>
              </a:prstGeom>
              <a:blipFill>
                <a:blip r:embed="rId6"/>
                <a:stretch>
                  <a:fillRect l="-965" t="-6593" r="-12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74DDEA-B246-91E9-EB3F-98C0E2029314}"/>
                  </a:ext>
                </a:extLst>
              </p:cNvPr>
              <p:cNvSpPr txBox="1"/>
              <p:nvPr/>
            </p:nvSpPr>
            <p:spPr>
              <a:xfrm>
                <a:off x="3764689" y="2184537"/>
                <a:ext cx="46626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W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TA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TA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C74DDEA-B246-91E9-EB3F-98C0E20293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689" y="2184537"/>
                <a:ext cx="4662622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367C6-C630-D543-F53B-1E2520E8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19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EECFE90-92C3-A08B-EBEE-1E459E594B59}"/>
                  </a:ext>
                </a:extLst>
              </p:cNvPr>
              <p:cNvSpPr/>
              <p:nvPr/>
            </p:nvSpPr>
            <p:spPr>
              <a:xfrm>
                <a:off x="5590652" y="6540203"/>
                <a:ext cx="1051931" cy="3115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EECFE90-92C3-A08B-EBEE-1E459E594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0652" y="6540203"/>
                <a:ext cx="1051931" cy="3115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FBA2B6-3B62-3617-4657-236ED1A551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216618" y="4556350"/>
                <a:ext cx="1800000" cy="18000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TAT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FBA2B6-3B62-3617-4657-236ED1A55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618" y="4556350"/>
                <a:ext cx="1800000" cy="180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2A57F60C-1BA4-B091-C113-5C4CA41F7C9C}"/>
              </a:ext>
            </a:extLst>
          </p:cNvPr>
          <p:cNvSpPr/>
          <p:nvPr/>
        </p:nvSpPr>
        <p:spPr>
          <a:xfrm rot="16200000">
            <a:off x="6024285" y="5547870"/>
            <a:ext cx="184666" cy="1800000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FEB84-EA70-38BD-DF96-38C35780C52F}"/>
              </a:ext>
            </a:extLst>
          </p:cNvPr>
          <p:cNvSpPr txBox="1"/>
          <p:nvPr/>
        </p:nvSpPr>
        <p:spPr>
          <a:xfrm>
            <a:off x="6896966" y="5220394"/>
            <a:ext cx="2350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KR" dirty="0">
                <a:solidFill>
                  <a:srgbClr val="8B1513"/>
                </a:solidFill>
                <a:latin typeface="Source Sans Pro" panose="020B0503030403020204" pitchFamily="34" charset="77"/>
              </a:rPr>
              <a:t>Prefactorize</a:t>
            </a:r>
          </a:p>
          <a:p>
            <a:pPr algn="ctr"/>
            <a:r>
              <a:rPr lang="en-KR" dirty="0">
                <a:solidFill>
                  <a:srgbClr val="8B1513"/>
                </a:solidFill>
                <a:latin typeface="Source Sans Pro" panose="020B0503030403020204" pitchFamily="34" charset="77"/>
              </a:rPr>
              <a:t>only once!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E8C0E-0643-5730-0F7F-DA042AADBD64}"/>
                  </a:ext>
                </a:extLst>
              </p:cNvPr>
              <p:cNvSpPr txBox="1"/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3E8C0E-0643-5730-0F7F-DA042AADBD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blipFill>
                <a:blip r:embed="rId10"/>
                <a:stretch>
                  <a:fillRect l="-288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1C4880-6770-8867-503B-3C8FE32AC1AC}"/>
                  </a:ext>
                </a:extLst>
              </p:cNvPr>
              <p:cNvSpPr txBox="1"/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1C4880-6770-8867-503B-3C8FE32AC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blipFill>
                <a:blip r:embed="rId11"/>
                <a:stretch>
                  <a:fillRect l="-2954" t="-18750" b="-4375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1517F9-4711-3AA8-AC6A-3DDC090AB76D}"/>
                  </a:ext>
                </a:extLst>
              </p:cNvPr>
              <p:cNvSpPr txBox="1"/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control points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1517F9-4711-3AA8-AC6A-3DDC090AB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blipFill>
                <a:blip r:embed="rId12"/>
                <a:stretch>
                  <a:fillRect l="-3390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E01DD4-D734-98F2-659D-9D57B6988F76}"/>
                  </a:ext>
                </a:extLst>
              </p:cNvPr>
              <p:cNvSpPr txBox="1"/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</a:t>
                </a:r>
                <a:r>
                  <a:rPr lang="en-US" sz="1200" b="0" dirty="0" err="1"/>
                  <a:t>bilaplacian</a:t>
                </a:r>
                <a:r>
                  <a:rPr lang="en-US" sz="1200" b="0" dirty="0"/>
                  <a:t> matrix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7E01DD4-D734-98F2-659D-9D57B6988F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blipFill>
                <a:blip r:embed="rId13"/>
                <a:stretch>
                  <a:fillRect l="-2905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790-87EE-7D26-9CB1-F06A87FEE250}"/>
                  </a:ext>
                </a:extLst>
              </p:cNvPr>
              <p:cNvSpPr txBox="1"/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E1E790-87EE-7D26-9CB1-F06A87FEE2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blipFill>
                <a:blip r:embed="rId14"/>
                <a:stretch>
                  <a:fillRect l="-294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739AE-7268-3FF7-F46D-C9AF098008B9}"/>
                  </a:ext>
                </a:extLst>
              </p:cNvPr>
              <p:cNvSpPr txBox="1"/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complementary selector matrix  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739AE-7268-3FF7-F46D-C9AF09800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blipFill>
                <a:blip r:embed="rId15"/>
                <a:stretch>
                  <a:fillRect l="-2703" t="-11765" b="-411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7"/>
                <a:ext cx="10515600" cy="4662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1. Long computation time of </a:t>
                </a:r>
                <a14:m>
                  <m:oMath xmlns:m="http://schemas.openxmlformats.org/officeDocument/2006/math">
                    <m:r>
                      <a:rPr lang="en-US" sz="2400" b="1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𝐖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𝐒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;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𝐀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 </m:t>
                    </m:r>
                  </m:oMath>
                </a14:m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due to varying control points.</a:t>
                </a: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7"/>
                <a:ext cx="10515600" cy="466270"/>
              </a:xfrm>
              <a:prstGeom prst="rect">
                <a:avLst/>
              </a:prstGeom>
              <a:blipFill>
                <a:blip r:embed="rId16"/>
                <a:stretch>
                  <a:fillRect l="-965" t="-21622" b="-2162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04759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Motivation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BF601DFB-4F5F-8E63-4B30-7BD8D04EBA01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56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3D Modeling is a </a:t>
            </a:r>
            <a:r>
              <a:rPr lang="en-US" sz="2400" dirty="0">
                <a:solidFill>
                  <a:srgbClr val="8B1513"/>
                </a:solidFill>
              </a:rPr>
              <a:t>time-consuming task</a:t>
            </a:r>
            <a:r>
              <a:rPr lang="en-US" sz="2400" dirty="0"/>
              <a:t>.</a:t>
            </a:r>
            <a:endParaRPr lang="en-KR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05830-2D8A-0200-A197-300CE1D87665}"/>
              </a:ext>
            </a:extLst>
          </p:cNvPr>
          <p:cNvSpPr txBox="1"/>
          <p:nvPr/>
        </p:nvSpPr>
        <p:spPr>
          <a:xfrm>
            <a:off x="1964266" y="6169708"/>
            <a:ext cx="82634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(X4 Speed up) Modeling a character </a:t>
            </a:r>
            <a:r>
              <a:rPr lang="en-US" sz="1600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basemesh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in Blender</a:t>
            </a:r>
          </a:p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  <a:hlinkClick r:id="rId3"/>
              </a:rPr>
              <a:t>https://www.youtube.com/watch?v=WlaMfIgS2ns</a:t>
            </a:r>
            <a:endParaRPr lang="en-US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1212B7-60C8-E613-F4C8-B02C4E71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</a:t>
            </a:fld>
            <a:endParaRPr lang="en-K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6F67DA-5BA8-BA7C-AFCF-005B106B9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9" y="1866831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87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AF2E26-2B16-F4DC-8DA0-121AEE076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32852" y="4295885"/>
                <a:ext cx="1800000" cy="18000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TAT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AF2E26-2B16-F4DC-8DA0-121AEE076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2852" y="4295885"/>
                <a:ext cx="1800000" cy="180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FC604F-D9ED-1A3E-BD28-4E13BB4990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322514" y="4442004"/>
                <a:ext cx="1800000" cy="18000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TAT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7FC604F-D9ED-1A3E-BD28-4E13BB499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2514" y="4442004"/>
                <a:ext cx="1800000" cy="1800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Challenges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367C6-C630-D543-F53B-1E2520E8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20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EECFE90-92C3-A08B-EBEE-1E459E594B59}"/>
                  </a:ext>
                </a:extLst>
              </p:cNvPr>
              <p:cNvSpPr/>
              <p:nvPr/>
            </p:nvSpPr>
            <p:spPr>
              <a:xfrm>
                <a:off x="5567045" y="6592198"/>
                <a:ext cx="1051931" cy="3115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EECFE90-92C3-A08B-EBEE-1E459E594B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7045" y="6592198"/>
                <a:ext cx="1051931" cy="3115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FBA2B6-3B62-3617-4657-236ED1A551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96000" y="4590705"/>
                <a:ext cx="1800000" cy="1800000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TAT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FBA2B6-3B62-3617-4657-236ED1A551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000" y="4590705"/>
                <a:ext cx="1800000" cy="1800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>
            <a:extLst>
              <a:ext uri="{FF2B5EF4-FFF2-40B4-BE49-F238E27FC236}">
                <a16:creationId xmlns:a16="http://schemas.microsoft.com/office/drawing/2014/main" id="{2A57F60C-1BA4-B091-C113-5C4CA41F7C9C}"/>
              </a:ext>
            </a:extLst>
          </p:cNvPr>
          <p:cNvSpPr/>
          <p:nvPr/>
        </p:nvSpPr>
        <p:spPr>
          <a:xfrm rot="16200000">
            <a:off x="6000678" y="5582224"/>
            <a:ext cx="184667" cy="1800001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5DB09-F177-FCB2-58F7-D0CC777DC443}"/>
              </a:ext>
            </a:extLst>
          </p:cNvPr>
          <p:cNvSpPr txBox="1"/>
          <p:nvPr/>
        </p:nvSpPr>
        <p:spPr>
          <a:xfrm>
            <a:off x="7677779" y="5098449"/>
            <a:ext cx="2350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KR" dirty="0">
                <a:solidFill>
                  <a:srgbClr val="8B1513"/>
                </a:solidFill>
                <a:latin typeface="Source Sans Pro" panose="020B0503030403020204" pitchFamily="34" charset="77"/>
              </a:rPr>
              <a:t>Prefactorize</a:t>
            </a:r>
          </a:p>
          <a:p>
            <a:pPr algn="ctr"/>
            <a:r>
              <a:rPr lang="en-KR" dirty="0">
                <a:solidFill>
                  <a:srgbClr val="8B1513"/>
                </a:solidFill>
                <a:latin typeface="Source Sans Pro" panose="020B0503030403020204" pitchFamily="34" charset="77"/>
              </a:rPr>
              <a:t>multiple times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970750-F453-4FE9-50D5-AA72E2F8DFA2}"/>
                  </a:ext>
                </a:extLst>
              </p:cNvPr>
              <p:cNvSpPr txBox="1"/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E970750-F453-4FE9-50D5-AA72E2F8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blipFill>
                <a:blip r:embed="rId11"/>
                <a:stretch>
                  <a:fillRect l="-288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F5E01-7F64-4F67-5FFD-3FB125E0AB6D}"/>
                  </a:ext>
                </a:extLst>
              </p:cNvPr>
              <p:cNvSpPr txBox="1"/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8DF5E01-7F64-4F67-5FFD-3FB125E0A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blipFill>
                <a:blip r:embed="rId12"/>
                <a:stretch>
                  <a:fillRect l="-2954" t="-18750" b="-4375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CFE6E5-8705-F62F-30C9-4F9FED3AF353}"/>
                  </a:ext>
                </a:extLst>
              </p:cNvPr>
              <p:cNvSpPr txBox="1"/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control points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CFE6E5-8705-F62F-30C9-4F9FED3AF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blipFill>
                <a:blip r:embed="rId13"/>
                <a:stretch>
                  <a:fillRect l="-3390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4C1EC1-F888-DECA-1182-82BA28A3C4F4}"/>
                  </a:ext>
                </a:extLst>
              </p:cNvPr>
              <p:cNvSpPr txBox="1"/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</a:t>
                </a:r>
                <a:r>
                  <a:rPr lang="en-US" sz="1200" b="0" dirty="0" err="1"/>
                  <a:t>bilaplacian</a:t>
                </a:r>
                <a:r>
                  <a:rPr lang="en-US" sz="1200" b="0" dirty="0"/>
                  <a:t> matrix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14C1EC1-F888-DECA-1182-82BA28A3C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blipFill>
                <a:blip r:embed="rId14"/>
                <a:stretch>
                  <a:fillRect l="-2905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D2491-4C39-CB34-71F0-D155B2C38C38}"/>
                  </a:ext>
                </a:extLst>
              </p:cNvPr>
              <p:cNvSpPr txBox="1"/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9D2491-4C39-CB34-71F0-D155B2C38C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blipFill>
                <a:blip r:embed="rId15"/>
                <a:stretch>
                  <a:fillRect l="-294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CAFA63-C727-0155-E885-870A6763F594}"/>
                  </a:ext>
                </a:extLst>
              </p:cNvPr>
              <p:cNvSpPr txBox="1"/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complementary selector matrix  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ECAFA63-C727-0155-E885-870A6763F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blipFill>
                <a:blip r:embed="rId16"/>
                <a:stretch>
                  <a:fillRect l="-2703" t="-11765" b="-411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1E703A-A80C-B261-5532-5EA084416DCF}"/>
                  </a:ext>
                </a:extLst>
              </p:cNvPr>
              <p:cNvSpPr txBox="1"/>
              <p:nvPr/>
            </p:nvSpPr>
            <p:spPr>
              <a:xfrm>
                <a:off x="3764689" y="2184537"/>
                <a:ext cx="466262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W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TA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TA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21E703A-A80C-B261-5532-5EA084416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689" y="2184537"/>
                <a:ext cx="4662622" cy="369332"/>
              </a:xfrm>
              <a:prstGeom prst="rect">
                <a:avLst/>
              </a:prstGeom>
              <a:blipFill>
                <a:blip r:embed="rId1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608414CE-9E9E-C3BB-6E1B-FEB3256784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7"/>
                <a:ext cx="10515600" cy="4662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1. Long computation time of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𝐖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𝐒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;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𝐀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 </m:t>
                    </m:r>
                  </m:oMath>
                </a14:m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due to varying control points.</a:t>
                </a:r>
              </a:p>
            </p:txBody>
          </p:sp>
        </mc:Choice>
        <mc:Fallback xmlns="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608414CE-9E9E-C3BB-6E1B-FEB3256784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7"/>
                <a:ext cx="10515600" cy="466270"/>
              </a:xfrm>
              <a:prstGeom prst="rect">
                <a:avLst/>
              </a:prstGeom>
              <a:blipFill>
                <a:blip r:embed="rId18"/>
                <a:stretch>
                  <a:fillRect l="-965" t="-21622" b="-2162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ubtitle 2">
            <a:extLst>
              <a:ext uri="{FF2B5EF4-FFF2-40B4-BE49-F238E27FC236}">
                <a16:creationId xmlns:a16="http://schemas.microsoft.com/office/drawing/2014/main" id="{7929059F-891C-D271-E96A-782DBA85F942}"/>
              </a:ext>
            </a:extLst>
          </p:cNvPr>
          <p:cNvSpPr txBox="1">
            <a:spLocks/>
          </p:cNvSpPr>
          <p:nvPr/>
        </p:nvSpPr>
        <p:spPr>
          <a:xfrm>
            <a:off x="838200" y="2947054"/>
            <a:ext cx="10515600" cy="1389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ea typeface="Source Sans Pro" panose="020B0503030403020204" pitchFamily="34" charset="0"/>
              </a:rPr>
              <a:t>Since we want to find the optimal control points, we need to vary the control points. When computing deformations with </a:t>
            </a:r>
            <a:r>
              <a:rPr lang="en-US" sz="2400" dirty="0">
                <a:solidFill>
                  <a:srgbClr val="8B1513"/>
                </a:solidFill>
                <a:ea typeface="Source Sans Pro" panose="020B0503030403020204" pitchFamily="34" charset="0"/>
              </a:rPr>
              <a:t>different sets of control points</a:t>
            </a:r>
            <a:r>
              <a:rPr lang="en-US" sz="2400" dirty="0">
                <a:ea typeface="Source Sans Pro" panose="020B0503030403020204" pitchFamily="34" charset="0"/>
              </a:rPr>
              <a:t>, it is not feasible to leverage the </a:t>
            </a:r>
            <a:r>
              <a:rPr lang="en-US" sz="2400" dirty="0" err="1">
                <a:ea typeface="Source Sans Pro" panose="020B0503030403020204" pitchFamily="34" charset="0"/>
              </a:rPr>
              <a:t>prefactorization</a:t>
            </a:r>
            <a:r>
              <a:rPr lang="en-US" sz="2400" dirty="0">
                <a:ea typeface="Source Sans Pro" panose="020B0503030403020204" pitchFamily="34" charset="0"/>
              </a:rPr>
              <a:t> since the </a:t>
            </a:r>
            <a:r>
              <a:rPr lang="en-US" sz="2400" dirty="0">
                <a:solidFill>
                  <a:srgbClr val="8B1513"/>
                </a:solidFill>
                <a:ea typeface="Source Sans Pro" panose="020B0503030403020204" pitchFamily="34" charset="0"/>
              </a:rPr>
              <a:t>complementary selector matrix T varies.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01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3" grpId="0"/>
      <p:bldP spid="5" grpId="0" animBg="1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Challenges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367C6-C630-D543-F53B-1E2520E8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21</a:t>
            </a:fld>
            <a:endParaRPr lang="en-KR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D235889C-BBC4-DAC4-C2A8-AFD3373FCBEC}"/>
              </a:ext>
            </a:extLst>
          </p:cNvPr>
          <p:cNvSpPr txBox="1">
            <a:spLocks/>
          </p:cNvSpPr>
          <p:nvPr/>
        </p:nvSpPr>
        <p:spPr>
          <a:xfrm>
            <a:off x="838200" y="1192697"/>
            <a:ext cx="10515600" cy="523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Source Sans Pro Semibold" panose="020B0503030403020204" pitchFamily="34" charset="77"/>
                <a:ea typeface="Source Sans Pro" panose="020B0503030403020204" pitchFamily="34" charset="0"/>
              </a:rPr>
              <a:t>2. NP-complete combinatorial optimization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A007EABD-6758-8ADE-EFFB-538DA07978A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716258"/>
                <a:ext cx="10515600" cy="28698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ea typeface="Source Sans Pro" panose="020B0503030403020204" pitchFamily="34" charset="0"/>
                  </a:rPr>
                  <a:t>Identifying the optimal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𝐾</m:t>
                    </m:r>
                  </m:oMath>
                </a14:m>
                <a:r>
                  <a:rPr lang="en-US" sz="2400" dirty="0">
                    <a:ea typeface="Source Sans Pro" panose="020B0503030403020204" pitchFamily="34" charset="0"/>
                  </a:rPr>
                  <a:t>-subset from a pool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𝑁</m:t>
                    </m:r>
                  </m:oMath>
                </a14:m>
                <a:r>
                  <a:rPr lang="en-US" sz="2400" dirty="0">
                    <a:ea typeface="Source Sans Pro" panose="020B0503030403020204" pitchFamily="34" charset="0"/>
                  </a:rPr>
                  <a:t> elements is an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NP-complete combinatorial optimization problem</a:t>
                </a:r>
                <a:r>
                  <a:rPr lang="en-US" sz="2400" dirty="0">
                    <a:ea typeface="Source Sans Pro" panose="020B0503030403020204" pitchFamily="34" charset="0"/>
                  </a:rPr>
                  <a:t>.</a:t>
                </a:r>
                <a:br>
                  <a:rPr lang="en-US" sz="2400" dirty="0">
                    <a:ea typeface="Source Sans Pro" panose="020B0503030403020204" pitchFamily="34" charset="0"/>
                  </a:rPr>
                </a:br>
                <a:endParaRPr lang="en-US" sz="2400" dirty="0">
                  <a:ea typeface="Source Sans Pro" panose="020B0503030403020204" pitchFamily="34" charset="0"/>
                </a:endParaRPr>
              </a:p>
              <a:p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One possible solution is the exhaustive search</a:t>
                </a:r>
                <a:r>
                  <a:rPr lang="en-US" sz="2400" dirty="0">
                    <a:ea typeface="Source Sans Pro" panose="020B0503030403020204" pitchFamily="34" charset="0"/>
                  </a:rPr>
                  <a:t> that tests all k-subsets.</a:t>
                </a:r>
                <a:br>
                  <a:rPr lang="en-US" sz="2400" dirty="0">
                    <a:ea typeface="Source Sans Pro" panose="020B0503030403020204" pitchFamily="34" charset="0"/>
                  </a:rPr>
                </a:br>
                <a:endParaRPr lang="en-US" sz="2400" dirty="0">
                  <a:ea typeface="Source Sans Pro" panose="020B0503030403020204" pitchFamily="34" charset="0"/>
                </a:endParaRPr>
              </a:p>
              <a:p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Exhaustive</a:t>
                </a:r>
                <a:r>
                  <a:rPr lang="ko-KR" alt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search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400" i="1" dirty="0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en-US" sz="2400" b="0" i="1" dirty="0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𝐾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 is impractical </a:t>
                </a:r>
                <a:r>
                  <a:rPr lang="en-US" sz="2400" dirty="0">
                    <a:ea typeface="Source Sans Pro" panose="020B0503030403020204" pitchFamily="34" charset="0"/>
                  </a:rPr>
                  <a:t>due to the typically high number of vertices. </a:t>
                </a:r>
              </a:p>
              <a:p>
                <a:pPr marL="0" indent="0">
                  <a:buNone/>
                </a:pPr>
                <a:endParaRPr lang="en-US" sz="2400" dirty="0"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6" name="Subtitle 2">
                <a:extLst>
                  <a:ext uri="{FF2B5EF4-FFF2-40B4-BE49-F238E27FC236}">
                    <a16:creationId xmlns:a16="http://schemas.microsoft.com/office/drawing/2014/main" id="{A007EABD-6758-8ADE-EFFB-538DA0797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16258"/>
                <a:ext cx="10515600" cy="2869810"/>
              </a:xfrm>
              <a:prstGeom prst="rect">
                <a:avLst/>
              </a:prstGeom>
              <a:blipFill>
                <a:blip r:embed="rId6"/>
                <a:stretch>
                  <a:fillRect l="-844" t="-309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975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Challenges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367C6-C630-D543-F53B-1E2520E8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22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7"/>
                <a:ext cx="10515600" cy="38433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1. Long computation time of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𝐖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𝐒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;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𝐀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 </m:t>
                    </m:r>
                  </m:oMath>
                </a14:m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due to varying control points.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When control points vary, the calculation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 </a:t>
                </a:r>
                <a:r>
                  <a:rPr lang="en-US" sz="2000" dirty="0">
                    <a:ea typeface="Source Sans Pro" panose="020B0503030403020204" pitchFamily="34" charset="0"/>
                  </a:rPr>
                  <a:t>becomes a</a:t>
                </a: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 bottleneck.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Source Sans Pro" panose="020B0503030403020204" pitchFamily="34" charset="0"/>
                    <a:sym typeface="Wingdings" pitchFamily="2" charset="2"/>
                  </a:rPr>
                  <a:t></a:t>
                </a:r>
                <a:r>
                  <a:rPr lang="en-US" sz="2400" dirty="0">
                    <a:solidFill>
                      <a:schemeClr val="tx1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We propose a reformulation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W</m:t>
                    </m:r>
                    <m: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S</m:t>
                    </m:r>
                    <m: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;</m:t>
                    </m:r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A</m:t>
                    </m:r>
                    <m: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) 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that reduces computation time.</a:t>
                </a: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2.</a:t>
                </a:r>
                <a:r>
                  <a:rPr lang="en-US" sz="2400" b="1" dirty="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 NP-complete combinatorial optimization problem.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Exhaustive search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 is infeasible due to the high number of vertices.</a:t>
                </a:r>
                <a:endParaRPr lang="en-US" sz="2400" b="1" dirty="0">
                  <a:solidFill>
                    <a:schemeClr val="tx1"/>
                  </a:solidFill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ea typeface="Source Sans Pro" panose="020B0503030403020204" pitchFamily="34" charset="0"/>
                    <a:sym typeface="Wingdings" pitchFamily="2" charset="2"/>
                  </a:rPr>
                  <a:t></a:t>
                </a:r>
                <a:r>
                  <a:rPr lang="en-US" sz="2400" dirty="0">
                    <a:solidFill>
                      <a:schemeClr val="tx1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We propose an efficient search algorithm.</a:t>
                </a:r>
                <a:endParaRPr lang="en-US" sz="2400" b="1" dirty="0">
                  <a:solidFill>
                    <a:schemeClr val="tx1"/>
                  </a:solidFill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7"/>
                <a:ext cx="10515600" cy="3843328"/>
              </a:xfrm>
              <a:prstGeom prst="rect">
                <a:avLst/>
              </a:prstGeom>
              <a:blipFill>
                <a:blip r:embed="rId6"/>
                <a:stretch>
                  <a:fillRect l="-965" t="-2640" b="-36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8CE7A55-B285-CE97-9D6B-9DB0E97BB31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378" y="2467706"/>
            <a:ext cx="3065243" cy="1402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99C55-4AAB-2594-A1C0-EB0035239C0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255" y="5036024"/>
            <a:ext cx="3671489" cy="1821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181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752600"/>
            <a:ext cx="10515600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000" dirty="0"/>
              <a:t>Method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191D3-BF93-FEE3-0A73-259CCC6D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029766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Outline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dirty="0"/>
                  <a:t>1. Reformulation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endParaRPr lang="en-US" sz="3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dirty="0"/>
                  <a:t>2. Level</a:t>
                </a:r>
                <a:r>
                  <a:rPr lang="en-US" altLang="ko-KR" sz="3200" dirty="0"/>
                  <a:t>-</a:t>
                </a:r>
                <a:r>
                  <a:rPr lang="en-US" sz="3200" dirty="0"/>
                  <a:t>of</a:t>
                </a:r>
                <a:r>
                  <a:rPr lang="en-US" altLang="ko-KR" sz="3200" dirty="0"/>
                  <a:t>-D</a:t>
                </a:r>
                <a:r>
                  <a:rPr lang="en-US" sz="3200" dirty="0"/>
                  <a:t>etail</a:t>
                </a:r>
                <a:r>
                  <a:rPr lang="ko-KR" altLang="en-US" sz="3200" dirty="0"/>
                  <a:t> </a:t>
                </a:r>
                <a:r>
                  <a:rPr lang="en-US" altLang="ko-KR" sz="3200" dirty="0"/>
                  <a:t>Search</a:t>
                </a:r>
                <a:r>
                  <a:rPr lang="en-US" sz="3200" dirty="0"/>
                  <a:t> Algorithm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  <a:blipFill>
                <a:blip r:embed="rId5"/>
                <a:stretch>
                  <a:fillRect l="-15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191D3-BF93-FEE3-0A73-259CCC6D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915590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Outline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dirty="0"/>
                  <a:t>1. Reformulation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dirty="0">
                    <a:solidFill>
                      <a:schemeClr val="bg1">
                        <a:lumMod val="75000"/>
                      </a:schemeClr>
                    </a:solidFill>
                  </a:rPr>
                  <a:t>2. Level</a:t>
                </a:r>
                <a:r>
                  <a:rPr lang="en-US" altLang="ko-KR" sz="3200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sz="3200" dirty="0">
                    <a:solidFill>
                      <a:schemeClr val="bg1">
                        <a:lumMod val="75000"/>
                      </a:schemeClr>
                    </a:solidFill>
                  </a:rPr>
                  <a:t>of</a:t>
                </a:r>
                <a:r>
                  <a:rPr lang="en-US" altLang="ko-KR" sz="3200" dirty="0">
                    <a:solidFill>
                      <a:schemeClr val="bg1">
                        <a:lumMod val="75000"/>
                      </a:schemeClr>
                    </a:solidFill>
                  </a:rPr>
                  <a:t>-</a:t>
                </a:r>
                <a:r>
                  <a:rPr lang="en-US" sz="3200" dirty="0">
                    <a:solidFill>
                      <a:schemeClr val="bg1">
                        <a:lumMod val="75000"/>
                      </a:schemeClr>
                    </a:solidFill>
                  </a:rPr>
                  <a:t>Detail</a:t>
                </a:r>
                <a:r>
                  <a:rPr lang="ko-KR" altLang="en-US" sz="32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US" altLang="ko-KR" sz="3200" dirty="0">
                    <a:solidFill>
                      <a:schemeClr val="bg1">
                        <a:lumMod val="75000"/>
                      </a:schemeClr>
                    </a:solidFill>
                  </a:rPr>
                  <a:t>Search</a:t>
                </a:r>
                <a:r>
                  <a:rPr lang="en-US" sz="3200" dirty="0">
                    <a:solidFill>
                      <a:schemeClr val="bg1">
                        <a:lumMod val="75000"/>
                      </a:schemeClr>
                    </a:solidFill>
                  </a:rPr>
                  <a:t> Algorithm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  <a:blipFill>
                <a:blip r:embed="rId5"/>
                <a:stretch>
                  <a:fillRect l="-15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9B39CE-890C-F065-90C1-BF15EB8F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095404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+mj-ea"/>
                    <a:cs typeface="+mj-cs"/>
                  </a:defRPr>
                </a:lvl1pPr>
              </a:lstStyle>
              <a:p>
                <a:r>
                  <a:rPr lang="en-US" altLang="ko-KR" sz="3600" dirty="0"/>
                  <a:t>Reformulation of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𝐖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</m:oMath>
                </a14:m>
                <a:r>
                  <a:rPr lang="en-US" altLang="ko-KR" sz="3600" dirty="0"/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  <a:blipFill>
                <a:blip r:embed="rId6"/>
                <a:stretch>
                  <a:fillRect l="-1809" t="-2985" b="-1194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5D0F1E44-5626-7637-1A11-965507FB592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7"/>
                <a:ext cx="105156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ea typeface="Source Sans Pro" panose="020B0503030403020204" pitchFamily="34" charset="0"/>
                  </a:rPr>
                  <a:t>Let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</m:oMath>
                </a14:m>
                <a:r>
                  <a:rPr lang="en-US" sz="2400" dirty="0">
                    <a:ea typeface="Source Sans Pro" panose="020B0503030403020204" pitchFamily="34" charset="0"/>
                  </a:rPr>
                  <a:t> denote the linear system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TA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TA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r>
                  <a:rPr lang="en-US" altLang="ko-KR" sz="2400" dirty="0"/>
                  <a:t>:</a:t>
                </a:r>
                <a:endParaRPr lang="en-US" sz="2400" dirty="0"/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5D0F1E44-5626-7637-1A11-965507FB59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7"/>
                <a:ext cx="10515600" cy="483704"/>
              </a:xfrm>
              <a:prstGeom prst="rect">
                <a:avLst/>
              </a:prstGeom>
              <a:blipFill>
                <a:blip r:embed="rId8"/>
                <a:stretch>
                  <a:fillRect l="-965" t="-21053" b="-1842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ubtitle 2">
                <a:extLst>
                  <a:ext uri="{FF2B5EF4-FFF2-40B4-BE49-F238E27FC236}">
                    <a16:creationId xmlns:a16="http://schemas.microsoft.com/office/drawing/2014/main" id="{160AF077-892F-6815-F9AD-477C2B44CF9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855304"/>
                <a:ext cx="105156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M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TA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T</m:t>
                                  </m:r>
                                </m:e>
                                <m:sup>
                                  <m:r>
                                    <a:rPr lang="en-US" sz="2400" b="0" i="0" smtClean="0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⊤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Source Sans Pro" panose="020B0503030403020204" pitchFamily="34" charset="0"/>
                        </a:rPr>
                        <m:t>TA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  <a:ea typeface="Source Sans Pro" panose="020B0503030403020204" pitchFamily="34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Subtitle 2">
                <a:extLst>
                  <a:ext uri="{FF2B5EF4-FFF2-40B4-BE49-F238E27FC236}">
                    <a16:creationId xmlns:a16="http://schemas.microsoft.com/office/drawing/2014/main" id="{160AF077-892F-6815-F9AD-477C2B44CF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55304"/>
                <a:ext cx="10515600" cy="48370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D25A51-9A9E-3BF5-B3BF-EEA7C994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26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C8AD7D-795C-F275-3717-FCB65F8BBF14}"/>
                  </a:ext>
                </a:extLst>
              </p:cNvPr>
              <p:cNvSpPr txBox="1"/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 position of template vertices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6C8AD7D-795C-F275-3717-FCB65F8BB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62" y="5418266"/>
                <a:ext cx="3069943" cy="184666"/>
              </a:xfrm>
              <a:prstGeom prst="rect">
                <a:avLst/>
              </a:prstGeom>
              <a:blipFill>
                <a:blip r:embed="rId10"/>
                <a:stretch>
                  <a:fillRect l="-288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7FE852-BC75-DDCF-0107-DAA1096A3109}"/>
                  </a:ext>
                </a:extLst>
              </p:cNvPr>
              <p:cNvSpPr txBox="1"/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deformed vertices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7FE852-BC75-DDCF-0107-DAA1096A3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4" y="5652447"/>
                <a:ext cx="2983574" cy="184666"/>
              </a:xfrm>
              <a:prstGeom prst="rect">
                <a:avLst/>
              </a:prstGeom>
              <a:blipFill>
                <a:blip r:embed="rId13"/>
                <a:stretch>
                  <a:fillRect l="-2954" t="-18750" b="-4375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F07F4B-E25D-F867-223F-BEC265AAFCA6}"/>
                  </a:ext>
                </a:extLst>
              </p:cNvPr>
              <p:cNvSpPr txBox="1"/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position of control points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1F07F4B-E25D-F867-223F-BEC265AAFC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04" y="6362684"/>
                <a:ext cx="2985369" cy="184666"/>
              </a:xfrm>
              <a:prstGeom prst="rect">
                <a:avLst/>
              </a:prstGeom>
              <a:blipFill>
                <a:blip r:embed="rId14"/>
                <a:stretch>
                  <a:fillRect l="-3390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20DDCF-B72D-E385-D3C6-BFD2B3E0C56C}"/>
                  </a:ext>
                </a:extLst>
              </p:cNvPr>
              <p:cNvSpPr txBox="1"/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</a:t>
                </a:r>
                <a:r>
                  <a:rPr lang="en-US" sz="1200" b="0" dirty="0" err="1"/>
                  <a:t>bilaplacian</a:t>
                </a:r>
                <a:r>
                  <a:rPr lang="en-US" sz="1200" b="0" dirty="0"/>
                  <a:t> matrix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B20DDCF-B72D-E385-D3C6-BFD2B3E0C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2" y="6596867"/>
                <a:ext cx="3048527" cy="184666"/>
              </a:xfrm>
              <a:prstGeom prst="rect">
                <a:avLst/>
              </a:prstGeom>
              <a:blipFill>
                <a:blip r:embed="rId15"/>
                <a:stretch>
                  <a:fillRect l="-2905" t="-26667" b="-4666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88E5AB-B97D-3830-21F7-D1203F28B16D}"/>
                  </a:ext>
                </a:extLst>
              </p:cNvPr>
              <p:cNvSpPr txBox="1"/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dirty="0"/>
                  <a:t>The</a:t>
                </a:r>
                <a:r>
                  <a:rPr lang="en-US" sz="1200" b="0" dirty="0"/>
                  <a:t> binary selector matrix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288E5AB-B97D-3830-21F7-D1203F28B1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5886628"/>
                <a:ext cx="3002104" cy="184666"/>
              </a:xfrm>
              <a:prstGeom prst="rect">
                <a:avLst/>
              </a:prstGeom>
              <a:blipFill>
                <a:blip r:embed="rId16"/>
                <a:stretch>
                  <a:fillRect l="-2941" t="-25000" b="-375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51D021-3E30-EA51-97A9-BBD16576F817}"/>
                  </a:ext>
                </a:extLst>
              </p:cNvPr>
              <p:cNvSpPr txBox="1"/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200" b="0" dirty="0"/>
                  <a:t>The complementary selector matrix  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∈ </m:t>
                    </m:r>
                    <m:sSup>
                      <m:sSup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)×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endParaRPr lang="en-US" sz="1050" b="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551D021-3E30-EA51-97A9-BBD16576F8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32" y="6120809"/>
                <a:ext cx="3274294" cy="192360"/>
              </a:xfrm>
              <a:prstGeom prst="rect">
                <a:avLst/>
              </a:prstGeom>
              <a:blipFill>
                <a:blip r:embed="rId17"/>
                <a:stretch>
                  <a:fillRect l="-2703" t="-11765" b="-411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7A50591E-388F-30A9-437D-71800A44378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1300" y="3516204"/>
                <a:ext cx="72009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TA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S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−1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400" dirty="0"/>
                  <a:t>,</a:t>
                </a:r>
              </a:p>
            </p:txBody>
          </p:sp>
        </mc:Choice>
        <mc:Fallback xmlns="">
          <p:sp>
            <p:nvSpPr>
              <p:cNvPr id="17" name="Subtitle 2">
                <a:extLst>
                  <a:ext uri="{FF2B5EF4-FFF2-40B4-BE49-F238E27FC236}">
                    <a16:creationId xmlns:a16="http://schemas.microsoft.com/office/drawing/2014/main" id="{7A50591E-388F-30A9-437D-71800A4437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00" y="3516204"/>
                <a:ext cx="7200900" cy="483704"/>
              </a:xfrm>
              <a:prstGeom prst="rect">
                <a:avLst/>
              </a:prstGeom>
              <a:blipFill>
                <a:blip r:embed="rId18"/>
                <a:stretch>
                  <a:fillRect t="-17949" b="-1794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BFFF2109-277C-09F1-C8C6-E07EF59A9E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905232"/>
                <a:ext cx="105156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ea typeface="Source Sans Pro" panose="020B0503030403020204" pitchFamily="34" charset="0"/>
                  </a:rPr>
                  <a:t>With a derivation involving the Schur’s complement</a:t>
                </a:r>
                <a:r>
                  <a:rPr lang="en-US" altLang="ko-KR" sz="2400" dirty="0">
                    <a:ea typeface="Source Sans Pro" panose="020B0503030403020204" pitchFamily="34" charset="0"/>
                  </a:rPr>
                  <a:t>,</a:t>
                </a:r>
                <a:r>
                  <a:rPr lang="ko-KR" altLang="en-US" sz="2400" dirty="0">
                    <a:ea typeface="Source Sans Pro" panose="020B0503030403020204" pitchFamily="34" charset="0"/>
                  </a:rPr>
                  <a:t> </a:t>
                </a:r>
                <a:r>
                  <a:rPr lang="en-US" altLang="ko-KR" sz="2400" dirty="0">
                    <a:ea typeface="Source Sans Pro" panose="020B0503030403020204" pitchFamily="34" charset="0"/>
                  </a:rPr>
                  <a:t>we can rewrite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</m:oMath>
                </a14:m>
                <a:r>
                  <a:rPr lang="en-US" altLang="ko-KR" sz="2400" dirty="0">
                    <a:ea typeface="Source Sans Pro" panose="020B0503030403020204" pitchFamily="34" charset="0"/>
                  </a:rPr>
                  <a:t>: </a:t>
                </a:r>
                <a:r>
                  <a:rPr lang="en-US" sz="2400" dirty="0">
                    <a:ea typeface="Source Sans Pro" panose="020B0503030403020204" pitchFamily="34" charset="0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BFFF2109-277C-09F1-C8C6-E07EF59A9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05232"/>
                <a:ext cx="10515600" cy="483704"/>
              </a:xfrm>
              <a:prstGeom prst="rect">
                <a:avLst/>
              </a:prstGeom>
              <a:blipFill>
                <a:blip r:embed="rId19"/>
                <a:stretch>
                  <a:fillRect l="-965" t="-17949" b="-1794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ubtitle 2">
                <a:extLst>
                  <a:ext uri="{FF2B5EF4-FFF2-40B4-BE49-F238E27FC236}">
                    <a16:creationId xmlns:a16="http://schemas.microsoft.com/office/drawing/2014/main" id="{150BFD24-4189-0D1F-2C23-A5C1C4054C1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4408989"/>
                <a:ext cx="105156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By replacing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 in the initial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lang="en-US" sz="2400" dirty="0"/>
                  <a:t>, we get the following reformulation:</a:t>
                </a:r>
              </a:p>
            </p:txBody>
          </p:sp>
        </mc:Choice>
        <mc:Fallback xmlns="">
          <p:sp>
            <p:nvSpPr>
              <p:cNvPr id="20" name="Subtitle 2">
                <a:extLst>
                  <a:ext uri="{FF2B5EF4-FFF2-40B4-BE49-F238E27FC236}">
                    <a16:creationId xmlns:a16="http://schemas.microsoft.com/office/drawing/2014/main" id="{150BFD24-4189-0D1F-2C23-A5C1C4054C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408989"/>
                <a:ext cx="10515600" cy="483704"/>
              </a:xfrm>
              <a:prstGeom prst="rect">
                <a:avLst/>
              </a:prstGeom>
              <a:blipFill>
                <a:blip r:embed="rId20"/>
                <a:stretch>
                  <a:fillRect l="-965" t="-17949" b="-1538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BD35F5-B457-F499-159B-E44F3DEE5D32}"/>
                  </a:ext>
                </a:extLst>
              </p:cNvPr>
              <p:cNvSpPr txBox="1"/>
              <p:nvPr/>
            </p:nvSpPr>
            <p:spPr>
              <a:xfrm>
                <a:off x="3404173" y="5048934"/>
                <a:ext cx="53836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W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TA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S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⊤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S</m:t>
                                  </m:r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A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S</m:t>
                                      </m:r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BD35F5-B457-F499-159B-E44F3DEE5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4173" y="5048934"/>
                <a:ext cx="5383653" cy="369332"/>
              </a:xfrm>
              <a:prstGeom prst="rect">
                <a:avLst/>
              </a:prstGeom>
              <a:blipFill>
                <a:blip r:embed="rId21"/>
                <a:stretch>
                  <a:fillRect l="-235" b="-1333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3904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+mj-ea"/>
                    <a:cs typeface="+mj-cs"/>
                  </a:defRPr>
                </a:lvl1pPr>
              </a:lstStyle>
              <a:p>
                <a:r>
                  <a:rPr lang="en-US" altLang="ko-KR" sz="3600" dirty="0"/>
                  <a:t>Reformulation of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𝐖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</m:oMath>
                </a14:m>
                <a:r>
                  <a:rPr lang="en-US" altLang="ko-KR" sz="3600" dirty="0"/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  <a:blipFill>
                <a:blip r:embed="rId5"/>
                <a:stretch>
                  <a:fillRect l="-1809" t="-2985" b="-1194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296D4-D6FD-27B4-911B-18585ADE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27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F2B6E2C0-9078-9875-CDDC-98EA82EBB5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2470" y="3936175"/>
                <a:ext cx="4286705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ea typeface="Source Sans Pro" panose="020B0503030403020204" pitchFamily="34" charset="0"/>
                  </a:rPr>
                  <a:t>New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TA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S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−1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Subtitle 2">
                <a:extLst>
                  <a:ext uri="{FF2B5EF4-FFF2-40B4-BE49-F238E27FC236}">
                    <a16:creationId xmlns:a16="http://schemas.microsoft.com/office/drawing/2014/main" id="{F2B6E2C0-9078-9875-CDDC-98EA82EBB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470" y="3936175"/>
                <a:ext cx="4286705" cy="483704"/>
              </a:xfrm>
              <a:prstGeom prst="rect">
                <a:avLst/>
              </a:prstGeom>
              <a:blipFill>
                <a:blip r:embed="rId6"/>
                <a:stretch>
                  <a:fillRect t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Subtitle 2">
                <a:extLst>
                  <a:ext uri="{FF2B5EF4-FFF2-40B4-BE49-F238E27FC236}">
                    <a16:creationId xmlns:a16="http://schemas.microsoft.com/office/drawing/2014/main" id="{F352C3C9-F36C-B572-38E5-AB9FC0FA49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7384" y="2591288"/>
                <a:ext cx="39961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b="0" dirty="0">
                    <a:ea typeface="Source Sans Pro" panose="020B0503030403020204" pitchFamily="34" charset="0"/>
                  </a:rPr>
                  <a:t>Original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TA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TA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0" name="Subtitle 2">
                <a:extLst>
                  <a:ext uri="{FF2B5EF4-FFF2-40B4-BE49-F238E27FC236}">
                    <a16:creationId xmlns:a16="http://schemas.microsoft.com/office/drawing/2014/main" id="{F352C3C9-F36C-B572-38E5-AB9FC0FA4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84" y="2591288"/>
                <a:ext cx="3996100" cy="483704"/>
              </a:xfrm>
              <a:prstGeom prst="rect">
                <a:avLst/>
              </a:prstGeom>
              <a:blipFill>
                <a:blip r:embed="rId7"/>
                <a:stretch>
                  <a:fillRect t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4639D6-6FF6-62F4-DA3D-0A6EAD9D6B9E}"/>
                  </a:ext>
                </a:extLst>
              </p:cNvPr>
              <p:cNvSpPr/>
              <p:nvPr/>
            </p:nvSpPr>
            <p:spPr>
              <a:xfrm>
                <a:off x="2407508" y="6591267"/>
                <a:ext cx="1051931" cy="3115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94639D6-6FF6-62F4-DA3D-0A6EAD9D6B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508" y="6591267"/>
                <a:ext cx="1051931" cy="3115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F40DC1D-BE42-3FEE-0F27-FFD45A1C65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TAT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F40DC1D-BE42-3FEE-0F27-FFD45A1C6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id="{19294CBA-409C-DB4F-A417-FFB16902D1F7}"/>
              </a:ext>
            </a:extLst>
          </p:cNvPr>
          <p:cNvSpPr/>
          <p:nvPr/>
        </p:nvSpPr>
        <p:spPr>
          <a:xfrm rot="16200000">
            <a:off x="2848544" y="4797648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44B30B6-8EC4-3479-151A-CEFEF900A6B2}"/>
                  </a:ext>
                </a:extLst>
              </p:cNvPr>
              <p:cNvSpPr/>
              <p:nvPr/>
            </p:nvSpPr>
            <p:spPr>
              <a:xfrm>
                <a:off x="8610600" y="5105100"/>
                <a:ext cx="530447" cy="3651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44B30B6-8EC4-3479-151A-CEFEF900A6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5105100"/>
                <a:ext cx="530447" cy="365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F722A95-9A45-6B2B-2504-644F19EECA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SA</m:t>
                              </m:r>
                            </m:e>
                            <m:sup>
                              <m:r>
                                <a:rPr lang="en-US" sz="1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1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F722A95-9A45-6B2B-2504-644F19EECA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blipFill>
                <a:blip r:embed="rId11"/>
                <a:stretch>
                  <a:fillRect l="-95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Left Brace 26">
            <a:extLst>
              <a:ext uri="{FF2B5EF4-FFF2-40B4-BE49-F238E27FC236}">
                <a16:creationId xmlns:a16="http://schemas.microsoft.com/office/drawing/2014/main" id="{9D32A227-A1AC-E6CA-41EA-6EDBDABDE35B}"/>
              </a:ext>
            </a:extLst>
          </p:cNvPr>
          <p:cNvSpPr/>
          <p:nvPr/>
        </p:nvSpPr>
        <p:spPr>
          <a:xfrm rot="16200000">
            <a:off x="8814265" y="4746661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B2FC14-516F-0227-7D32-9AF6B3F46A94}"/>
                  </a:ext>
                </a:extLst>
              </p:cNvPr>
              <p:cNvSpPr txBox="1"/>
              <p:nvPr/>
            </p:nvSpPr>
            <p:spPr>
              <a:xfrm>
                <a:off x="3344484" y="1211382"/>
                <a:ext cx="549144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:r>
                  <a:rPr lang="en-US" sz="2400" dirty="0">
                    <a:latin typeface="Source Sans Pro" panose="020B0503030403020204" pitchFamily="34" charset="77"/>
                  </a:rPr>
                  <a:t>Original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TA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TA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0B2FC14-516F-0227-7D32-9AF6B3F46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4484" y="1211382"/>
                <a:ext cx="5491440" cy="369332"/>
              </a:xfrm>
              <a:prstGeom prst="rect">
                <a:avLst/>
              </a:prstGeom>
              <a:blipFill>
                <a:blip r:embed="rId12"/>
                <a:stretch>
                  <a:fillRect l="-3464" t="-26667" r="-924" b="-50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9E37B5-28F7-9E06-4D3C-C162073368BC}"/>
                  </a:ext>
                </a:extLst>
              </p:cNvPr>
              <p:cNvSpPr txBox="1"/>
              <p:nvPr/>
            </p:nvSpPr>
            <p:spPr>
              <a:xfrm>
                <a:off x="2125940" y="1680188"/>
                <a:ext cx="75813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:r>
                  <a:rPr lang="en-US" sz="2400" dirty="0">
                    <a:latin typeface="Source Sans Pro" panose="020B0503030403020204" pitchFamily="34" charset="77"/>
                  </a:rPr>
                  <a:t>Reformulation</a:t>
                </a:r>
                <a:r>
                  <a:rPr lang="en-US" sz="2400" b="0" dirty="0"/>
                  <a:t>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⊤</m:t>
                        </m:r>
                      </m:sup>
                    </m:sSup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TA</m:t>
                            </m:r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−1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S</m:t>
                            </m:r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⊤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S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Source Sans Pro" panose="020B0503030403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  <a:ea typeface="Source Sans Pro" panose="020B0503030403020204" pitchFamily="34" charset="0"/>
                                      </a:rPr>
                                      <m:t>A</m:t>
                                    </m:r>
                                  </m:e>
                                  <m:sup>
                                    <m:r>
                                      <a:rPr lang="en-US" sz="2400">
                                        <a:latin typeface="Cambria Math" panose="02040503050406030204" pitchFamily="18" charset="0"/>
                                        <a:ea typeface="Source Sans Pro" panose="020B0503030403020204" pitchFamily="34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Source Sans Pro" panose="020B050303040302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>
                                        <a:latin typeface="Cambria Math" panose="02040503050406030204" pitchFamily="18" charset="0"/>
                                        <a:ea typeface="Source Sans Pro" panose="020B0503030403020204" pitchFamily="34" charset="0"/>
                                      </a:rPr>
                                      <m:t>S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Source Sans Pro" panose="020B0503030403020204" pitchFamily="34" charset="0"/>
                                      </a:rPr>
                                      <m:t>⊤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sz="240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−1</m:t>
                            </m:r>
                          </m:sup>
                        </m:sSup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9E37B5-28F7-9E06-4D3C-C16207336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5940" y="1680188"/>
                <a:ext cx="7581371" cy="369332"/>
              </a:xfrm>
              <a:prstGeom prst="rect">
                <a:avLst/>
              </a:prstGeom>
              <a:blipFill>
                <a:blip r:embed="rId13"/>
                <a:stretch>
                  <a:fillRect l="-2508" t="-26667" b="-50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Left Brace 4">
            <a:extLst>
              <a:ext uri="{FF2B5EF4-FFF2-40B4-BE49-F238E27FC236}">
                <a16:creationId xmlns:a16="http://schemas.microsoft.com/office/drawing/2014/main" id="{A88B6679-9128-B33A-7F87-EF947BCA9634}"/>
              </a:ext>
            </a:extLst>
          </p:cNvPr>
          <p:cNvSpPr/>
          <p:nvPr/>
        </p:nvSpPr>
        <p:spPr>
          <a:xfrm>
            <a:off x="1165652" y="3126894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902409-6071-7E72-6F05-40C03ADA9145}"/>
                  </a:ext>
                </a:extLst>
              </p:cNvPr>
              <p:cNvSpPr/>
              <p:nvPr/>
            </p:nvSpPr>
            <p:spPr>
              <a:xfrm>
                <a:off x="198651" y="4556924"/>
                <a:ext cx="1051931" cy="3115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902409-6071-7E72-6F05-40C03ADA91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651" y="4556924"/>
                <a:ext cx="1051931" cy="31158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6826C0A2-05F7-62B2-A27B-5A3E59ACD634}"/>
              </a:ext>
            </a:extLst>
          </p:cNvPr>
          <p:cNvSpPr/>
          <p:nvPr/>
        </p:nvSpPr>
        <p:spPr>
          <a:xfrm>
            <a:off x="8463320" y="4419876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3E604E-2586-E256-9CD5-4110E2FE5F28}"/>
                  </a:ext>
                </a:extLst>
              </p:cNvPr>
              <p:cNvSpPr/>
              <p:nvPr/>
            </p:nvSpPr>
            <p:spPr>
              <a:xfrm>
                <a:off x="8080153" y="4483098"/>
                <a:ext cx="530447" cy="3651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3E604E-2586-E256-9CD5-4110E2FE5F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153" y="4483098"/>
                <a:ext cx="530447" cy="36512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65EEDB44-3C6C-84F0-53C6-C34215957FDB}"/>
              </a:ext>
            </a:extLst>
          </p:cNvPr>
          <p:cNvSpPr/>
          <p:nvPr/>
        </p:nvSpPr>
        <p:spPr>
          <a:xfrm>
            <a:off x="6888688" y="1170060"/>
            <a:ext cx="2027205" cy="418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B58F2E-F159-C02C-4FEA-3A0EBEC1747F}"/>
              </a:ext>
            </a:extLst>
          </p:cNvPr>
          <p:cNvSpPr/>
          <p:nvPr/>
        </p:nvSpPr>
        <p:spPr>
          <a:xfrm>
            <a:off x="6883059" y="1651576"/>
            <a:ext cx="2824252" cy="4188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3533958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+mj-ea"/>
                    <a:cs typeface="+mj-cs"/>
                  </a:defRPr>
                </a:lvl1pPr>
              </a:lstStyle>
              <a:p>
                <a:r>
                  <a:rPr lang="en-US" altLang="ko-KR" sz="3600" dirty="0"/>
                  <a:t>Reformulation of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𝐖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</m:oMath>
                </a14:m>
                <a:r>
                  <a:rPr lang="en-US" altLang="ko-KR" sz="3600" dirty="0"/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  <a:blipFill>
                <a:blip r:embed="rId5"/>
                <a:stretch>
                  <a:fillRect l="-1809" t="-2985" b="-1194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296D4-D6FD-27B4-911B-18585ADE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28</a:t>
            </a:fld>
            <a:endParaRPr lang="en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D3518-6C74-E302-B17A-8BA7293B6A1C}"/>
              </a:ext>
            </a:extLst>
          </p:cNvPr>
          <p:cNvSpPr/>
          <p:nvPr/>
        </p:nvSpPr>
        <p:spPr>
          <a:xfrm>
            <a:off x="2407508" y="6591267"/>
            <a:ext cx="1051931" cy="311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4,982</a:t>
            </a:r>
            <a:endParaRPr lang="en-KR" dirty="0">
              <a:solidFill>
                <a:schemeClr val="tx1"/>
              </a:solidFill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F2D7AB-6519-CB91-0729-5472935027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TAT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F2D7AB-6519-CB91-0729-547293502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184BBBB-62C2-7B72-D3DE-3ADB46648C28}"/>
              </a:ext>
            </a:extLst>
          </p:cNvPr>
          <p:cNvSpPr/>
          <p:nvPr/>
        </p:nvSpPr>
        <p:spPr>
          <a:xfrm rot="16200000">
            <a:off x="2848544" y="4797648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80700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=5,000</m:t>
                    </m:r>
                  </m:oMath>
                </a14:m>
                <a:r>
                  <a:rPr lang="en-US" sz="2400" dirty="0"/>
                  <a:t> (the number of the vertices)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𝐾</m:t>
                    </m:r>
                    <m:r>
                      <a:rPr lang="en-US" sz="240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16</m:t>
                    </m:r>
                  </m:oMath>
                </a14:m>
                <a:r>
                  <a:rPr lang="en-US" sz="2400" dirty="0"/>
                  <a:t> (the number of the control points), we can see that the difference is huge.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807007"/>
              </a:xfrm>
              <a:prstGeom prst="rect">
                <a:avLst/>
              </a:prstGeom>
              <a:blipFill>
                <a:blip r:embed="rId7"/>
                <a:stretch>
                  <a:fillRect l="-965" t="-12500" b="-109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E4985549-D495-CA95-BB14-D284DAB077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7384" y="2591288"/>
                <a:ext cx="39961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b="0" dirty="0">
                    <a:ea typeface="Source Sans Pro" panose="020B0503030403020204" pitchFamily="34" charset="0"/>
                  </a:rPr>
                  <a:t>Original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TA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TA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E4985549-D495-CA95-BB14-D284DAB07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84" y="2591288"/>
                <a:ext cx="3996100" cy="483704"/>
              </a:xfrm>
              <a:prstGeom prst="rect">
                <a:avLst/>
              </a:prstGeom>
              <a:blipFill>
                <a:blip r:embed="rId8"/>
                <a:stretch>
                  <a:fillRect t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9CDF5CDB-78DB-705A-1716-0B4B753CDF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2470" y="3936175"/>
                <a:ext cx="4286705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ea typeface="Source Sans Pro" panose="020B0503030403020204" pitchFamily="34" charset="0"/>
                  </a:rPr>
                  <a:t>New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TA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S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−1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9CDF5CDB-78DB-705A-1716-0B4B753CD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470" y="3936175"/>
                <a:ext cx="4286705" cy="483704"/>
              </a:xfrm>
              <a:prstGeom prst="rect">
                <a:avLst/>
              </a:prstGeom>
              <a:blipFill>
                <a:blip r:embed="rId9"/>
                <a:stretch>
                  <a:fillRect t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4D739CF-E2C9-E629-3518-52BD58306C69}"/>
              </a:ext>
            </a:extLst>
          </p:cNvPr>
          <p:cNvSpPr/>
          <p:nvPr/>
        </p:nvSpPr>
        <p:spPr>
          <a:xfrm>
            <a:off x="8610600" y="5105100"/>
            <a:ext cx="530447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D263D28-86F3-E7FB-7C32-A977B771BA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1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10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SA</m:t>
                              </m:r>
                            </m:e>
                            <m:sup>
                              <m:r>
                                <a:rPr lang="en-US" sz="10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1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D263D28-86F3-E7FB-7C32-A977B771B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blipFill>
                <a:blip r:embed="rId10"/>
                <a:stretch>
                  <a:fillRect l="-952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>
            <a:extLst>
              <a:ext uri="{FF2B5EF4-FFF2-40B4-BE49-F238E27FC236}">
                <a16:creationId xmlns:a16="http://schemas.microsoft.com/office/drawing/2014/main" id="{6FA5B5D3-A02E-1170-0596-BABFA57A3664}"/>
              </a:ext>
            </a:extLst>
          </p:cNvPr>
          <p:cNvSpPr/>
          <p:nvPr/>
        </p:nvSpPr>
        <p:spPr>
          <a:xfrm rot="16200000">
            <a:off x="8814265" y="4746661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BA6ECA57-76C6-CF32-3EE7-7BC7F8C57D47}"/>
              </a:ext>
            </a:extLst>
          </p:cNvPr>
          <p:cNvSpPr/>
          <p:nvPr/>
        </p:nvSpPr>
        <p:spPr>
          <a:xfrm>
            <a:off x="1165652" y="3126894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2774C-AC10-C2F9-7921-9BC9F3916C6C}"/>
              </a:ext>
            </a:extLst>
          </p:cNvPr>
          <p:cNvSpPr/>
          <p:nvPr/>
        </p:nvSpPr>
        <p:spPr>
          <a:xfrm>
            <a:off x="198651" y="4556924"/>
            <a:ext cx="1051931" cy="311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4,982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C38940D-E22F-A30E-2E3A-D9B8ED97F57D}"/>
              </a:ext>
            </a:extLst>
          </p:cNvPr>
          <p:cNvSpPr/>
          <p:nvPr/>
        </p:nvSpPr>
        <p:spPr>
          <a:xfrm>
            <a:off x="8463320" y="4419876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1B607C-C5B9-0C44-DC9A-6C5AFD78C6EA}"/>
              </a:ext>
            </a:extLst>
          </p:cNvPr>
          <p:cNvSpPr/>
          <p:nvPr/>
        </p:nvSpPr>
        <p:spPr>
          <a:xfrm>
            <a:off x="8023881" y="4483098"/>
            <a:ext cx="530447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61569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+mj-ea"/>
                    <a:cs typeface="+mj-cs"/>
                  </a:defRPr>
                </a:lvl1pPr>
              </a:lstStyle>
              <a:p>
                <a:r>
                  <a:rPr lang="en-US" altLang="ko-KR" sz="3600" dirty="0"/>
                  <a:t>Reformulation of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𝐖</m:t>
                    </m:r>
                    <m:d>
                      <m:d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𝐒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600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</m:oMath>
                </a14:m>
                <a:r>
                  <a:rPr lang="en-US" altLang="ko-KR" sz="3600" dirty="0"/>
                  <a:t> </a:t>
                </a:r>
                <a:endParaRPr lang="en-US" sz="3600" dirty="0"/>
              </a:p>
            </p:txBody>
          </p:sp>
        </mc:Choice>
        <mc:Fallback xmlns="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  <a:blipFill>
                <a:blip r:embed="rId5"/>
                <a:stretch>
                  <a:fillRect l="-1809" t="-2985" b="-1194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296D4-D6FD-27B4-911B-18585ADE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29</a:t>
            </a:fld>
            <a:endParaRPr lang="en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CD3518-6C74-E302-B17A-8BA7293B6A1C}"/>
              </a:ext>
            </a:extLst>
          </p:cNvPr>
          <p:cNvSpPr/>
          <p:nvPr/>
        </p:nvSpPr>
        <p:spPr>
          <a:xfrm>
            <a:off x="2407508" y="6591267"/>
            <a:ext cx="1051931" cy="311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4,982</a:t>
            </a:r>
            <a:endParaRPr lang="en-KR" dirty="0">
              <a:solidFill>
                <a:schemeClr val="tx1"/>
              </a:solidFill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F2D7AB-6519-CB91-0729-5472935027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982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US" sz="2800" b="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=24,820,324</m:t>
                      </m:r>
                    </m:oMath>
                  </m:oMathPara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F2D7AB-6519-CB91-0729-547293502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184BBBB-62C2-7B72-D3DE-3ADB46648C28}"/>
              </a:ext>
            </a:extLst>
          </p:cNvPr>
          <p:cNvSpPr/>
          <p:nvPr/>
        </p:nvSpPr>
        <p:spPr>
          <a:xfrm rot="16200000">
            <a:off x="2848544" y="4797648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7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=5,000</m:t>
                    </m:r>
                  </m:oMath>
                </a14:m>
                <a:r>
                  <a:rPr lang="en-US" sz="2400" dirty="0"/>
                  <a:t> (the number of the vertices)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𝐾</m:t>
                    </m:r>
                    <m:r>
                      <a:rPr lang="en-US" sz="240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=16</m:t>
                    </m:r>
                  </m:oMath>
                </a14:m>
                <a:r>
                  <a:rPr lang="en-US" sz="2400" dirty="0"/>
                  <a:t> (the number of the control points), we can see that the difference is huge.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7"/>
                <a:ext cx="10515600" cy="827570"/>
              </a:xfrm>
              <a:prstGeom prst="rect">
                <a:avLst/>
              </a:prstGeom>
              <a:blipFill>
                <a:blip r:embed="rId7"/>
                <a:stretch>
                  <a:fillRect l="-965" t="-12308" b="-923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E4985549-D495-CA95-BB14-D284DAB077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57384" y="2591288"/>
                <a:ext cx="3996100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b="0" dirty="0">
                    <a:ea typeface="Source Sans Pro" panose="020B0503030403020204" pitchFamily="34" charset="0"/>
                  </a:rPr>
                  <a:t>Original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TA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TA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0" name="Subtitle 2">
                <a:extLst>
                  <a:ext uri="{FF2B5EF4-FFF2-40B4-BE49-F238E27FC236}">
                    <a16:creationId xmlns:a16="http://schemas.microsoft.com/office/drawing/2014/main" id="{E4985549-D495-CA95-BB14-D284DAB077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84" y="2591288"/>
                <a:ext cx="3996100" cy="483704"/>
              </a:xfrm>
              <a:prstGeom prst="rect">
                <a:avLst/>
              </a:prstGeom>
              <a:blipFill>
                <a:blip r:embed="rId8"/>
                <a:stretch>
                  <a:fillRect t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9CDF5CDB-78DB-705A-1716-0B4B753CDFC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32470" y="3936175"/>
                <a:ext cx="4286705" cy="4837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2000" dirty="0">
                    <a:ea typeface="Source Sans Pro" panose="020B0503030403020204" pitchFamily="34" charset="0"/>
                  </a:rPr>
                  <a:t>New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M</m:t>
                    </m:r>
                    <m:r>
                      <a:rPr lang="en-US" sz="2000" b="0" i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TA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S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⊤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Source Sans Pro" panose="020B0503030403020204" pitchFamily="34" charset="0"/>
                              </a:rPr>
                              <m:t>S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A</m:t>
                                </m:r>
                              </m:e>
                              <m:sup>
                                <m: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−1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S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Source Sans Pro" panose="020B0503030403020204" pitchFamily="34" charset="0"/>
                                  </a:rPr>
                                  <m:t>⊤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Source Sans Pro" panose="020B0503030403020204" pitchFamily="34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9CDF5CDB-78DB-705A-1716-0B4B753CD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470" y="3936175"/>
                <a:ext cx="4286705" cy="483704"/>
              </a:xfrm>
              <a:prstGeom prst="rect">
                <a:avLst/>
              </a:prstGeom>
              <a:blipFill>
                <a:blip r:embed="rId9"/>
                <a:stretch>
                  <a:fillRect t="-1315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D4D739CF-E2C9-E629-3518-52BD58306C69}"/>
              </a:ext>
            </a:extLst>
          </p:cNvPr>
          <p:cNvSpPr/>
          <p:nvPr/>
        </p:nvSpPr>
        <p:spPr>
          <a:xfrm>
            <a:off x="8610600" y="5105100"/>
            <a:ext cx="530447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D263D28-86F3-E7FB-7C32-A977B771BA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1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=256</m:t>
                      </m:r>
                    </m:oMath>
                  </m:oMathPara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D263D28-86F3-E7FB-7C32-A977B771B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eft Brace 13">
            <a:extLst>
              <a:ext uri="{FF2B5EF4-FFF2-40B4-BE49-F238E27FC236}">
                <a16:creationId xmlns:a16="http://schemas.microsoft.com/office/drawing/2014/main" id="{6FA5B5D3-A02E-1170-0596-BABFA57A3664}"/>
              </a:ext>
            </a:extLst>
          </p:cNvPr>
          <p:cNvSpPr/>
          <p:nvPr/>
        </p:nvSpPr>
        <p:spPr>
          <a:xfrm rot="16200000">
            <a:off x="8814265" y="4746661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C3523EDF-23A7-0ED8-C101-6B2D663A0197}"/>
              </a:ext>
            </a:extLst>
          </p:cNvPr>
          <p:cNvSpPr/>
          <p:nvPr/>
        </p:nvSpPr>
        <p:spPr>
          <a:xfrm>
            <a:off x="1165652" y="3126894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118ACB-180E-1B00-A918-C9DE08813D35}"/>
              </a:ext>
            </a:extLst>
          </p:cNvPr>
          <p:cNvSpPr/>
          <p:nvPr/>
        </p:nvSpPr>
        <p:spPr>
          <a:xfrm>
            <a:off x="198651" y="4556924"/>
            <a:ext cx="1051931" cy="311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4,982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B9C3FD4B-33F7-CD1A-AAB8-90579BAEA197}"/>
              </a:ext>
            </a:extLst>
          </p:cNvPr>
          <p:cNvSpPr/>
          <p:nvPr/>
        </p:nvSpPr>
        <p:spPr>
          <a:xfrm>
            <a:off x="8463320" y="4419876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709C1D-EB01-506C-2E2E-E5C3E8274A8A}"/>
              </a:ext>
            </a:extLst>
          </p:cNvPr>
          <p:cNvSpPr/>
          <p:nvPr/>
        </p:nvSpPr>
        <p:spPr>
          <a:xfrm>
            <a:off x="8023881" y="4483098"/>
            <a:ext cx="530447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KR" dirty="0">
                <a:solidFill>
                  <a:schemeClr val="tx1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12880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8DF401-AC9E-2A4B-A894-2C348720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7570"/>
          </a:xfrm>
        </p:spPr>
        <p:txBody>
          <a:bodyPr>
            <a:normAutofit/>
          </a:bodyPr>
          <a:lstStyle/>
          <a:p>
            <a:r>
              <a:rPr lang="en-US" sz="3600" dirty="0"/>
              <a:t>Motivation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CD8137-745B-A35F-7C90-5880C13068F9}"/>
              </a:ext>
            </a:extLst>
          </p:cNvPr>
          <p:cNvSpPr txBox="1"/>
          <p:nvPr/>
        </p:nvSpPr>
        <p:spPr>
          <a:xfrm>
            <a:off x="0" y="5533421"/>
            <a:ext cx="6009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Unsupervised Cycle-consistent Deformation for Shape Matching [</a:t>
            </a:r>
            <a:r>
              <a:rPr lang="en-US" sz="1600" dirty="0" err="1">
                <a:latin typeface="Source Sans Pro" panose="020B0503030403020204" pitchFamily="34" charset="77"/>
              </a:rPr>
              <a:t>Groueix</a:t>
            </a:r>
            <a:r>
              <a:rPr lang="en-US" sz="1600" dirty="0">
                <a:latin typeface="Source Sans Pro" panose="020B0503030403020204" pitchFamily="34" charset="77"/>
              </a:rPr>
              <a:t> 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et al., 2021]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A412F-AB13-8D0D-BAAD-7A3E4CD95D6E}"/>
              </a:ext>
            </a:extLst>
          </p:cNvPr>
          <p:cNvSpPr txBox="1"/>
          <p:nvPr/>
        </p:nvSpPr>
        <p:spPr>
          <a:xfrm>
            <a:off x="6692934" y="5533422"/>
            <a:ext cx="4840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DefromSyncNet</a:t>
            </a:r>
            <a:endParaRPr lang="en-US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[Sung et al., 2020]</a:t>
            </a:r>
            <a:endParaRPr lang="en-KR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A4D51D7-03FD-DF52-11A5-A30B8687986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827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Shape deformation is an important technique that enables producing plausible variations of existing high-quality 3D assets.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1D91FF-31D8-639C-7E61-2E50B100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2621" y="2755900"/>
            <a:ext cx="3864088" cy="2763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9FCA6-2672-5830-8361-40427E21F2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2933" y="2751813"/>
            <a:ext cx="4840928" cy="27678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AC258-D0DB-D880-FCFA-BD82715B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910185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+mj-ea"/>
                    <a:cs typeface="+mj-cs"/>
                  </a:defRPr>
                </a:lvl1pPr>
              </a:lstStyle>
              <a:p>
                <a:r>
                  <a:rPr lang="en-US" altLang="ko-KR" sz="3600" dirty="0"/>
                  <a:t>Handling the singularity of </a:t>
                </a:r>
                <a14:m>
                  <m:oMath xmlns:m="http://schemas.openxmlformats.org/officeDocument/2006/math">
                    <m:r>
                      <a:rPr lang="en-US" altLang="ko-KR" sz="3600" i="0" dirty="0" smtClean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  <a:blipFill>
                <a:blip r:embed="rId5"/>
                <a:stretch>
                  <a:fillRect l="-1809" t="-2985" b="-1194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/>
                  <a:t>Since the </a:t>
                </a:r>
                <a:r>
                  <a:rPr lang="en-US" sz="2400" dirty="0" err="1"/>
                  <a:t>bilaplacian</a:t>
                </a:r>
                <a:r>
                  <a:rPr lang="en-US" sz="2400" dirty="0"/>
                  <a:t> matrix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400" dirty="0"/>
                  <a:t> is non-invertible, we cannot directly apply our reformulation. Thus, we use either:</a:t>
                </a:r>
                <a:endParaRPr lang="en-US" sz="2400" dirty="0">
                  <a:solidFill>
                    <a:schemeClr val="tx1"/>
                  </a:solidFill>
                </a:endParaRP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  (1) Shaving-off technique. 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sz="2400" dirty="0">
                    <a:solidFill>
                      <a:schemeClr val="tx1"/>
                    </a:solidFill>
                  </a:rPr>
                  <a:t>  (2) Regularization </a:t>
                </a:r>
                <a:r>
                  <a:rPr lang="en-US" sz="2400" dirty="0"/>
                  <a:t>for</a:t>
                </a:r>
                <a:r>
                  <a:rPr lang="en-US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  <a:blipFill>
                <a:blip r:embed="rId6"/>
                <a:stretch>
                  <a:fillRect l="-965" t="-150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9B39CE-890C-F065-90C1-BF15EB8F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4913132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(1) Shaving-off technique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296D4-D6FD-27B4-911B-18585ADE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31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827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We can apply shaving-off technique to handle the singularity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827569"/>
              </a:xfrm>
              <a:prstGeom prst="rect">
                <a:avLst/>
              </a:prstGeom>
              <a:blipFill>
                <a:blip r:embed="rId6"/>
                <a:stretch>
                  <a:fillRect l="-965" t="-1230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9B79424A-FA5B-9EF0-7406-F8D31459A2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496" y="3046748"/>
            <a:ext cx="9289006" cy="3221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4DC4DF-6101-22C4-F67C-B5D566C3174A}"/>
                  </a:ext>
                </a:extLst>
              </p:cNvPr>
              <p:cNvSpPr txBox="1"/>
              <p:nvPr/>
            </p:nvSpPr>
            <p:spPr>
              <a:xfrm>
                <a:off x="3098512" y="2219179"/>
                <a:ext cx="5994974" cy="557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acc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e>
                          </m:acc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acc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⊤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acc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A</m:t>
                              </m:r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⊤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S</m:t>
                                      </m:r>
                                    </m:e>
                                  </m:acc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A</m:t>
                                      </m:r>
                                    </m:e>
                                    <m:sup>
                                      <m:r>
                                        <a:rPr lang="en-US" sz="2400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S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Source Sans Pro" panose="020B0503030403020204" pitchFamily="34" charset="0"/>
                                        </a:rPr>
                                        <m:t>⊤</m:t>
                                      </m:r>
                                    </m:sup>
                                  </m:s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Source Sans Pro" panose="020B0503030403020204" pitchFamily="34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Z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>
                                  <a:latin typeface="Cambria Math" panose="02040503050406030204" pitchFamily="18" charset="0"/>
                                  <a:ea typeface="Source Sans Pro" panose="020B0503030403020204" pitchFamily="34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44DC4DF-6101-22C4-F67C-B5D566C3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8512" y="2219179"/>
                <a:ext cx="5994974" cy="557012"/>
              </a:xfrm>
              <a:prstGeom prst="rect">
                <a:avLst/>
              </a:prstGeom>
              <a:blipFill>
                <a:blip r:embed="rId9"/>
                <a:stretch>
                  <a:fillRect l="-633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24393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i="0" kern="120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+mj-ea"/>
                    <a:cs typeface="+mj-cs"/>
                  </a:defRPr>
                </a:lvl1pPr>
              </a:lstStyle>
              <a:p>
                <a:r>
                  <a:rPr lang="en-US" sz="3600"/>
                  <a:t>(2) Regularization </a:t>
                </a:r>
                <a:r>
                  <a:rPr lang="en-US" sz="3600" dirty="0"/>
                  <a:t>of  </a:t>
                </a:r>
                <a14:m>
                  <m:oMath xmlns:m="http://schemas.openxmlformats.org/officeDocument/2006/math">
                    <m:r>
                      <a:rPr lang="en-US" sz="3600" b="1" i="1" dirty="0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2" name="Title 2">
                <a:extLst>
                  <a:ext uri="{FF2B5EF4-FFF2-40B4-BE49-F238E27FC236}">
                    <a16:creationId xmlns:a16="http://schemas.microsoft.com/office/drawing/2014/main" id="{921D11A9-CCE0-9162-A31A-62EA48EA9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5126"/>
                <a:ext cx="10515600" cy="827570"/>
              </a:xfrm>
              <a:prstGeom prst="rect">
                <a:avLst/>
              </a:prstGeom>
              <a:blipFill>
                <a:blip r:embed="rId5"/>
                <a:stretch>
                  <a:fillRect l="-1809" t="-2985" b="-1194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296D4-D6FD-27B4-911B-18585ADE4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32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CD3518-6C74-E302-B17A-8BA7293B6A1C}"/>
                  </a:ext>
                </a:extLst>
              </p:cNvPr>
              <p:cNvSpPr/>
              <p:nvPr/>
            </p:nvSpPr>
            <p:spPr>
              <a:xfrm>
                <a:off x="2407508" y="6591267"/>
                <a:ext cx="1051931" cy="31158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𝑁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6CD3518-6C74-E302-B17A-8BA7293B6A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508" y="6591267"/>
                <a:ext cx="1051931" cy="3115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F2D7AB-6519-CB91-0729-5472935027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  <m:r>
                          <a:rPr lang="en-US" sz="2800" b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𝐈</m:t>
                        </m:r>
                        <m:r>
                          <a:rPr lang="en-US" sz="280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sty m:val="p"/>
                          </m:rP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T</m:t>
                        </m:r>
                      </m:e>
                      <m:sup>
                        <m:r>
                          <a:rPr lang="en-US" sz="28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⊤</m:t>
                        </m:r>
                      </m:sup>
                    </m:sSup>
                  </m:oMath>
                </a14:m>
                <a:endParaRPr lang="en-KR" sz="28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DF2D7AB-6519-CB91-0729-5472935027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653" y="3126897"/>
                <a:ext cx="3171644" cy="31716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>
            <a:extLst>
              <a:ext uri="{FF2B5EF4-FFF2-40B4-BE49-F238E27FC236}">
                <a16:creationId xmlns:a16="http://schemas.microsoft.com/office/drawing/2014/main" id="{5184BBBB-62C2-7B72-D3DE-3ADB46648C28}"/>
              </a:ext>
            </a:extLst>
          </p:cNvPr>
          <p:cNvSpPr/>
          <p:nvPr/>
        </p:nvSpPr>
        <p:spPr>
          <a:xfrm rot="16200000">
            <a:off x="2848544" y="4797648"/>
            <a:ext cx="169861" cy="317164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827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Or, we can regularize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sz="2400" dirty="0"/>
                  <a:t> by adding a small-weighted identity matrix </a:t>
                </a:r>
                <a14:m>
                  <m:oMath xmlns:m="http://schemas.openxmlformats.org/officeDocument/2006/math"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r>
                      <a:rPr lang="en-US" sz="2400" b="1" i="0" dirty="0" smtClean="0">
                        <a:latin typeface="Cambria Math" panose="02040503050406030204" pitchFamily="18" charset="0"/>
                      </a:rPr>
                      <m:t>𝐈</m:t>
                    </m:r>
                    <m:r>
                      <a:rPr lang="en-US" sz="2400" b="0" i="0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. 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ED374204-D844-3D4A-5BC3-84CB57D77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827569"/>
              </a:xfrm>
              <a:prstGeom prst="rect">
                <a:avLst/>
              </a:prstGeom>
              <a:blipFill>
                <a:blip r:embed="rId8"/>
                <a:stretch>
                  <a:fillRect l="-965" t="-1230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A30964A-D1CD-D324-ADB5-7168D2A7D07A}"/>
                  </a:ext>
                </a:extLst>
              </p:cNvPr>
              <p:cNvSpPr/>
              <p:nvPr/>
            </p:nvSpPr>
            <p:spPr>
              <a:xfrm>
                <a:off x="8610600" y="5105100"/>
                <a:ext cx="530447" cy="36512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KR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𝐾</m:t>
                      </m:r>
                    </m:oMath>
                  </m:oMathPara>
                </a14:m>
                <a:endParaRPr lang="en-KR" dirty="0">
                  <a:solidFill>
                    <a:schemeClr val="tx1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A30964A-D1CD-D324-ADB5-7168D2A7D0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5105100"/>
                <a:ext cx="530447" cy="3651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5D01F7-C81E-FE0F-0A53-308A89134F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solidFill>
                <a:schemeClr val="accent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6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S</m:t>
                              </m:r>
                              <m:r>
                                <a:rPr lang="en-US" sz="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m:rPr>
                                  <m:sty m:val="p"/>
                                </m:rPr>
                                <a:rPr lang="en-US" sz="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  <m:r>
                                <a:rPr lang="en-US" sz="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l-GR" sz="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ε</m:t>
                              </m:r>
                              <m:r>
                                <a:rPr lang="el-GR" sz="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𝐈</m:t>
                              </m:r>
                              <m:r>
                                <a:rPr lang="el-GR" sz="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6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6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en-US" sz="6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⊤</m:t>
                          </m:r>
                        </m:sup>
                      </m:sSup>
                    </m:oMath>
                  </m:oMathPara>
                </a14:m>
                <a:endParaRPr lang="en-KR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25D01F7-C81E-FE0F-0A53-308A89134F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7343" y="4419879"/>
                <a:ext cx="483704" cy="483704"/>
              </a:xfrm>
              <a:prstGeom prst="rect">
                <a:avLst/>
              </a:prstGeom>
              <a:blipFill>
                <a:blip r:embed="rId10"/>
                <a:stretch>
                  <a:fillRect l="-714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7D334BB7-7467-1F75-A4C0-BD87B7E4686F}"/>
              </a:ext>
            </a:extLst>
          </p:cNvPr>
          <p:cNvSpPr/>
          <p:nvPr/>
        </p:nvSpPr>
        <p:spPr>
          <a:xfrm rot="16200000">
            <a:off x="8814265" y="4746661"/>
            <a:ext cx="169863" cy="483706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0B068-3371-8EAD-285D-1DE043915EAA}"/>
                  </a:ext>
                </a:extLst>
              </p:cNvPr>
              <p:cNvSpPr txBox="1"/>
              <p:nvPr/>
            </p:nvSpPr>
            <p:spPr>
              <a:xfrm>
                <a:off x="4115715" y="2511467"/>
                <a:ext cx="396057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just"/>
                <a:r>
                  <a:rPr lang="en-US" sz="2400" dirty="0">
                    <a:latin typeface="Source Sans Pro" panose="020B0503030403020204" pitchFamily="34" charset="77"/>
                  </a:rPr>
                  <a:t>Reformulation</a:t>
                </a:r>
                <a:r>
                  <a:rPr lang="en-US" sz="2400" b="0" dirty="0"/>
                  <a:t> of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a:rPr lang="en-US" sz="2400" dirty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  <m:r>
                          <a:rPr lang="en-US" sz="2400" b="1" dirty="0">
                            <a:latin typeface="Cambria Math" panose="02040503050406030204" pitchFamily="18" charset="0"/>
                          </a:rPr>
                          <m:t>𝐈</m:t>
                        </m:r>
                      </m:e>
                    </m:d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650B068-3371-8EAD-285D-1DE043915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5715" y="2511467"/>
                <a:ext cx="3960571" cy="369332"/>
              </a:xfrm>
              <a:prstGeom prst="rect">
                <a:avLst/>
              </a:prstGeom>
              <a:blipFill>
                <a:blip r:embed="rId11"/>
                <a:stretch>
                  <a:fillRect l="-4808" t="-22581" b="-4516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19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Outline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dirty="0">
                    <a:solidFill>
                      <a:schemeClr val="bg1">
                        <a:lumMod val="75000"/>
                      </a:schemeClr>
                    </a:solidFill>
                  </a:rPr>
                  <a:t>1. Reformulation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3200" b="0" i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endParaRPr lang="en-US" sz="32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3200" dirty="0"/>
                  <a:t>2. Level</a:t>
                </a:r>
                <a:r>
                  <a:rPr lang="en-US" altLang="ko-KR" sz="3200" dirty="0"/>
                  <a:t>-</a:t>
                </a:r>
                <a:r>
                  <a:rPr lang="en-US" sz="3200" dirty="0"/>
                  <a:t>of</a:t>
                </a:r>
                <a:r>
                  <a:rPr lang="en-US" altLang="ko-KR" sz="3200" dirty="0"/>
                  <a:t>-D</a:t>
                </a:r>
                <a:r>
                  <a:rPr lang="en-US" sz="3200" dirty="0"/>
                  <a:t>etail</a:t>
                </a:r>
                <a:r>
                  <a:rPr lang="ko-KR" altLang="en-US" sz="3200" dirty="0"/>
                  <a:t> </a:t>
                </a:r>
                <a:r>
                  <a:rPr lang="en-US" altLang="ko-KR" sz="3200" dirty="0"/>
                  <a:t>Search</a:t>
                </a:r>
                <a:r>
                  <a:rPr lang="en-US" sz="3200" dirty="0"/>
                  <a:t> Algorithm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3352800"/>
              </a:xfrm>
              <a:prstGeom prst="rect">
                <a:avLst/>
              </a:prstGeom>
              <a:blipFill>
                <a:blip r:embed="rId5"/>
                <a:stretch>
                  <a:fillRect l="-156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BF317-029D-C92C-45CE-E6E88694C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33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048451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Challenges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367C6-C630-D543-F53B-1E2520E8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34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47016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1. Long computation time of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𝐖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𝐒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;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𝐀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 </m:t>
                    </m:r>
                  </m:oMath>
                </a14:m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due to varying control points.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When control points vary, the calculation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 </a:t>
                </a:r>
                <a:r>
                  <a:rPr lang="en-US" sz="2000" dirty="0">
                    <a:ea typeface="Source Sans Pro" panose="020B0503030403020204" pitchFamily="34" charset="0"/>
                  </a:rPr>
                  <a:t>becomes a</a:t>
                </a: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 bottleneck.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tx1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 We propose a reformulation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W</m:t>
                    </m:r>
                    <m: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S</m:t>
                    </m:r>
                    <m: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;</m:t>
                    </m:r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A</m:t>
                    </m:r>
                    <m:r>
                      <a:rPr lang="en-US" sz="240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)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that reduces computation time.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solidFill>
                      <a:srgbClr val="8B1513"/>
                    </a:solidFill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2. NP-complete combinatorial optimization problem.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Exhaustive search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 is infeasible due to the high number of vertices.</a:t>
                </a:r>
                <a:endParaRPr lang="en-US" sz="2400" b="1" dirty="0">
                  <a:solidFill>
                    <a:srgbClr val="8B1513"/>
                  </a:solidFill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b="1" dirty="0"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4701667"/>
              </a:xfrm>
              <a:prstGeom prst="rect">
                <a:avLst/>
              </a:prstGeom>
              <a:blipFill>
                <a:blip r:embed="rId5"/>
                <a:stretch>
                  <a:fillRect l="-965" t="-215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DF1652C-0FF4-CD38-89E0-05C5DBC3EA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378" y="2467706"/>
            <a:ext cx="3065243" cy="14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38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868AAC7-9E41-65F0-1031-7FF1904800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290" y="2500326"/>
            <a:ext cx="2737076" cy="1780311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Mesh Partitioning</a:t>
            </a:r>
            <a:endParaRPr lang="en-US" sz="3600" dirty="0"/>
          </a:p>
        </p:txBody>
      </p:sp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474F180A-9C25-CDCB-A26A-68F4CD806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712" y="2529208"/>
            <a:ext cx="3019207" cy="1799584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4024A2-E594-A60D-9D33-2D12F8A517E4}"/>
                  </a:ext>
                </a:extLst>
              </p:cNvPr>
              <p:cNvSpPr txBox="1"/>
              <p:nvPr/>
            </p:nvSpPr>
            <p:spPr>
              <a:xfrm>
                <a:off x="9227605" y="4547098"/>
                <a:ext cx="20993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2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KR" sz="20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partitions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4024A2-E594-A60D-9D33-2D12F8A51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7605" y="4547098"/>
                <a:ext cx="2099392" cy="400110"/>
              </a:xfrm>
              <a:prstGeom prst="rect">
                <a:avLst/>
              </a:prstGeom>
              <a:blipFill>
                <a:blip r:embed="rId8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F4B5862-4EE6-E944-BC56-F53DD48397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17" y="2487087"/>
            <a:ext cx="2874428" cy="1780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5B4C24-D02D-ABE7-99E1-49E0A44463AC}"/>
              </a:ext>
            </a:extLst>
          </p:cNvPr>
          <p:cNvSpPr txBox="1"/>
          <p:nvPr/>
        </p:nvSpPr>
        <p:spPr>
          <a:xfrm>
            <a:off x="733035" y="4547098"/>
            <a:ext cx="2099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Source</a:t>
            </a:r>
            <a:b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</a:br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Volume Mesh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77312CF-EB06-46E6-D5B9-17B439EB40FD}"/>
              </a:ext>
            </a:extLst>
          </p:cNvPr>
          <p:cNvCxnSpPr>
            <a:cxnSpLocks/>
          </p:cNvCxnSpPr>
          <p:nvPr/>
        </p:nvCxnSpPr>
        <p:spPr>
          <a:xfrm>
            <a:off x="3394998" y="3583097"/>
            <a:ext cx="10582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E3D8C4-5921-8519-90B8-C45C12480024}"/>
              </a:ext>
            </a:extLst>
          </p:cNvPr>
          <p:cNvSpPr txBox="1"/>
          <p:nvPr/>
        </p:nvSpPr>
        <p:spPr>
          <a:xfrm>
            <a:off x="2874421" y="3682623"/>
            <a:ext cx="209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Geodesic FPS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over surface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0AD8F-803C-1CE4-87BC-57AF5AFCBA9E}"/>
              </a:ext>
            </a:extLst>
          </p:cNvPr>
          <p:cNvSpPr txBox="1"/>
          <p:nvPr/>
        </p:nvSpPr>
        <p:spPr>
          <a:xfrm>
            <a:off x="7281687" y="3682623"/>
            <a:ext cx="1925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Nearest neighbor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with graph distance</a:t>
            </a:r>
            <a:endParaRPr lang="en-KR" sz="1600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E48AA02-9E83-00F2-DDEE-A71DD3716B7D}"/>
              </a:ext>
            </a:extLst>
          </p:cNvPr>
          <p:cNvCxnSpPr>
            <a:cxnSpLocks/>
          </p:cNvCxnSpPr>
          <p:nvPr/>
        </p:nvCxnSpPr>
        <p:spPr>
          <a:xfrm>
            <a:off x="7715474" y="3583097"/>
            <a:ext cx="105823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9252334-B692-01C8-F626-E8BAE1EA1F5E}"/>
              </a:ext>
            </a:extLst>
          </p:cNvPr>
          <p:cNvSpPr txBox="1"/>
          <p:nvPr/>
        </p:nvSpPr>
        <p:spPr>
          <a:xfrm>
            <a:off x="4973813" y="4547098"/>
            <a:ext cx="209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 points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6CFAC2-63C7-6A25-8553-86D04046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35</a:t>
            </a:fld>
            <a:endParaRPr lang="en-K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16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 err="1"/>
              <a:t>OptCtrlPoints</a:t>
            </a:r>
            <a:r>
              <a:rPr lang="en-US" altLang="ko-KR" sz="3600" dirty="0"/>
              <a:t> Algorithm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Subtitle 2">
                <a:extLst>
                  <a:ext uri="{FF2B5EF4-FFF2-40B4-BE49-F238E27FC236}">
                    <a16:creationId xmlns:a16="http://schemas.microsoft.com/office/drawing/2014/main" id="{1DD83F92-294F-A33F-FBCA-72906FE2F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5"/>
                <a:ext cx="10515600" cy="10313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Starting from K control points initialized by FPS, we </a:t>
                </a:r>
                <a:r>
                  <a:rPr lang="en-US" sz="2400" dirty="0">
                    <a:solidFill>
                      <a:srgbClr val="8B1513"/>
                    </a:solidFill>
                  </a:rPr>
                  <a:t>iteratively select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8B1513"/>
                    </a:solidFill>
                  </a:rPr>
                  <a:t> control point and update it </a:t>
                </a:r>
                <a:r>
                  <a:rPr lang="en-US" sz="2400" dirty="0"/>
                  <a:t>while keeping the other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K</m:t>
                    </m:r>
                    <m:r>
                      <a:rPr lang="en-US" sz="2400" i="0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 points.</a:t>
                </a:r>
              </a:p>
            </p:txBody>
          </p:sp>
        </mc:Choice>
        <mc:Fallback xmlns="">
          <p:sp>
            <p:nvSpPr>
              <p:cNvPr id="130" name="Subtitle 2">
                <a:extLst>
                  <a:ext uri="{FF2B5EF4-FFF2-40B4-BE49-F238E27FC236}">
                    <a16:creationId xmlns:a16="http://schemas.microsoft.com/office/drawing/2014/main" id="{1DD83F92-294F-A33F-FBCA-72906FE2F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5"/>
                <a:ext cx="10515600" cy="1031323"/>
              </a:xfrm>
              <a:prstGeom prst="rect">
                <a:avLst/>
              </a:prstGeom>
              <a:blipFill>
                <a:blip r:embed="rId6"/>
                <a:stretch>
                  <a:fillRect l="-965" t="-975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E27B3E0-6EFF-6560-ADD7-CE63C366FB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793" y="3340101"/>
            <a:ext cx="2445423" cy="1457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72D28C-6E97-6482-F3B4-CF31C5963716}"/>
              </a:ext>
            </a:extLst>
          </p:cNvPr>
          <p:cNvSpPr txBox="1"/>
          <p:nvPr/>
        </p:nvSpPr>
        <p:spPr>
          <a:xfrm>
            <a:off x="3910808" y="4857865"/>
            <a:ext cx="2099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 partitions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BAA0CE-4DDD-3DE7-4ACD-DC275441BEA4}"/>
              </a:ext>
            </a:extLst>
          </p:cNvPr>
          <p:cNvCxnSpPr>
            <a:cxnSpLocks/>
          </p:cNvCxnSpPr>
          <p:nvPr/>
        </p:nvCxnSpPr>
        <p:spPr>
          <a:xfrm>
            <a:off x="6278715" y="4185653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A54E6A-D2A5-1419-0687-CC3B9A15A82D}"/>
              </a:ext>
            </a:extLst>
          </p:cNvPr>
          <p:cNvSpPr txBox="1"/>
          <p:nvPr/>
        </p:nvSpPr>
        <p:spPr>
          <a:xfrm>
            <a:off x="5842002" y="4212909"/>
            <a:ext cx="209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partition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83B89B-A4DC-0EE5-D6EA-0D21BC596D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845" y="3591652"/>
            <a:ext cx="1328250" cy="118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580420-1209-4E33-E7E9-CAC872F6DE61}"/>
              </a:ext>
            </a:extLst>
          </p:cNvPr>
          <p:cNvCxnSpPr>
            <a:cxnSpLocks/>
          </p:cNvCxnSpPr>
          <p:nvPr/>
        </p:nvCxnSpPr>
        <p:spPr>
          <a:xfrm>
            <a:off x="9065101" y="4179999"/>
            <a:ext cx="125395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299BE9-A1A5-DC69-D7E9-7FE432ADF750}"/>
              </a:ext>
            </a:extLst>
          </p:cNvPr>
          <p:cNvSpPr txBox="1"/>
          <p:nvPr/>
        </p:nvSpPr>
        <p:spPr>
          <a:xfrm>
            <a:off x="8642382" y="4194877"/>
            <a:ext cx="209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point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within the partition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9E0209-2B26-CCC6-195A-C0BE8FDDED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56" y="3336609"/>
            <a:ext cx="2099392" cy="1365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9E6E46-AF01-5346-A97B-B6AD0A1A3237}"/>
                  </a:ext>
                </a:extLst>
              </p:cNvPr>
              <p:cNvSpPr txBox="1"/>
              <p:nvPr/>
            </p:nvSpPr>
            <p:spPr>
              <a:xfrm>
                <a:off x="350456" y="4808349"/>
                <a:ext cx="209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control points</a:t>
                </a:r>
              </a:p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initialized by FPS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9E6E46-AF01-5346-A97B-B6AD0A1A3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56" y="4808349"/>
                <a:ext cx="2099392" cy="584775"/>
              </a:xfrm>
              <a:prstGeom prst="rect">
                <a:avLst/>
              </a:prstGeom>
              <a:blipFill>
                <a:blip r:embed="rId10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3173A0-6684-52D5-884A-72C4ADFC40AF}"/>
              </a:ext>
            </a:extLst>
          </p:cNvPr>
          <p:cNvCxnSpPr>
            <a:cxnSpLocks/>
          </p:cNvCxnSpPr>
          <p:nvPr/>
        </p:nvCxnSpPr>
        <p:spPr>
          <a:xfrm>
            <a:off x="2531423" y="4212909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10FA77-2780-8617-DBF4-3ABBC62425AE}"/>
                  </a:ext>
                </a:extLst>
              </p:cNvPr>
              <p:cNvSpPr txBox="1"/>
              <p:nvPr/>
            </p:nvSpPr>
            <p:spPr>
              <a:xfrm>
                <a:off x="2086858" y="4242999"/>
                <a:ext cx="209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Fix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KR" sz="1600" dirty="0"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10FA77-2780-8617-DBF4-3ABBC624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58" y="4242999"/>
                <a:ext cx="2099392" cy="584775"/>
              </a:xfrm>
              <a:prstGeom prst="rect">
                <a:avLst/>
              </a:prstGeom>
              <a:blipFill>
                <a:blip r:embed="rId11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C257D21C-2E62-11A1-0230-37E0B73C3B45}"/>
              </a:ext>
            </a:extLst>
          </p:cNvPr>
          <p:cNvCxnSpPr>
            <a:cxnSpLocks/>
            <a:stCxn id="52" idx="2"/>
            <a:endCxn id="35" idx="2"/>
          </p:cNvCxnSpPr>
          <p:nvPr/>
        </p:nvCxnSpPr>
        <p:spPr>
          <a:xfrm rot="5400000" flipH="1">
            <a:off x="6262145" y="531132"/>
            <a:ext cx="140016" cy="9864001"/>
          </a:xfrm>
          <a:prstGeom prst="curvedConnector3">
            <a:avLst>
              <a:gd name="adj1" fmla="val -16326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15057-47C6-503E-287C-38001D495C63}"/>
                  </a:ext>
                </a:extLst>
              </p:cNvPr>
              <p:cNvSpPr txBox="1"/>
              <p:nvPr/>
            </p:nvSpPr>
            <p:spPr>
              <a:xfrm>
                <a:off x="10628406" y="4702143"/>
                <a:ext cx="12714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The 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15057-47C6-503E-287C-38001D49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406" y="4702143"/>
                <a:ext cx="1271494" cy="830997"/>
              </a:xfrm>
              <a:prstGeom prst="rect">
                <a:avLst/>
              </a:prstGeom>
              <a:blipFill>
                <a:blip r:embed="rId12"/>
                <a:stretch>
                  <a:fillRect l="-2000" t="-3030" b="-75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827F60-1218-E180-6275-1FBB43B85AF0}"/>
                  </a:ext>
                </a:extLst>
              </p:cNvPr>
              <p:cNvSpPr txBox="1"/>
              <p:nvPr/>
            </p:nvSpPr>
            <p:spPr>
              <a:xfrm>
                <a:off x="5512631" y="5764474"/>
                <a:ext cx="1639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solidFill>
                      <a:srgbClr val="8B1513"/>
                    </a:solidFill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Replace</a:t>
                </a: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827F60-1218-E180-6275-1FBB43B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631" y="5764474"/>
                <a:ext cx="1639043" cy="584775"/>
              </a:xfrm>
              <a:prstGeom prst="rect">
                <a:avLst/>
              </a:prstGeom>
              <a:blipFill>
                <a:blip r:embed="rId13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BDD8F46-0415-5550-4108-C1BC26729073}"/>
                  </a:ext>
                </a:extLst>
              </p:cNvPr>
              <p:cNvSpPr txBox="1"/>
              <p:nvPr/>
            </p:nvSpPr>
            <p:spPr>
              <a:xfrm>
                <a:off x="580630" y="2844225"/>
                <a:ext cx="1639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solidFill>
                      <a:srgbClr val="8B1513"/>
                    </a:solidFill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Select</a:t>
                </a: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BDD8F46-0415-5550-4108-C1BC2672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30" y="2844225"/>
                <a:ext cx="1639043" cy="584775"/>
              </a:xfrm>
              <a:prstGeom prst="rect">
                <a:avLst/>
              </a:prstGeom>
              <a:blipFill>
                <a:blip r:embed="rId14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0B637-3430-A936-AA45-59740ACE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36</a:t>
            </a:fld>
            <a:endParaRPr lang="en-K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70B81E-240A-305D-1464-C90039417A76}"/>
              </a:ext>
            </a:extLst>
          </p:cNvPr>
          <p:cNvPicPr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0" y="3775904"/>
            <a:ext cx="192199" cy="206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EAE570-7E2D-03FC-1573-65921E27EB9E}"/>
              </a:ext>
            </a:extLst>
          </p:cNvPr>
          <p:cNvSpPr/>
          <p:nvPr/>
        </p:nvSpPr>
        <p:spPr>
          <a:xfrm>
            <a:off x="3737793" y="3211676"/>
            <a:ext cx="5271302" cy="2041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129ECD-A016-A3C7-5625-1C3A4D407CDF}"/>
              </a:ext>
            </a:extLst>
          </p:cNvPr>
          <p:cNvSpPr txBox="1"/>
          <p:nvPr/>
        </p:nvSpPr>
        <p:spPr>
          <a:xfrm>
            <a:off x="5553922" y="2702929"/>
            <a:ext cx="163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8B1513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First stage</a:t>
            </a:r>
            <a:endParaRPr lang="en-KR" sz="2000" dirty="0">
              <a:solidFill>
                <a:srgbClr val="8B1513"/>
              </a:solidFill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2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 err="1"/>
              <a:t>OptCtrlPoints</a:t>
            </a:r>
            <a:r>
              <a:rPr lang="en-US" altLang="ko-KR" sz="3600" dirty="0"/>
              <a:t> Algorithm: First Stage</a:t>
            </a:r>
            <a:endParaRPr lang="en-US" sz="3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294137-9334-1E82-65BE-D40F261274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210" y="3632053"/>
            <a:ext cx="2445423" cy="1457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FE545A-B0FC-9332-70DF-E40E4F638929}"/>
                  </a:ext>
                </a:extLst>
              </p:cNvPr>
              <p:cNvSpPr txBox="1"/>
              <p:nvPr/>
            </p:nvSpPr>
            <p:spPr>
              <a:xfrm>
                <a:off x="665225" y="5149817"/>
                <a:ext cx="20993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partitions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FE545A-B0FC-9332-70DF-E40E4F63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25" y="5149817"/>
                <a:ext cx="2099392" cy="338554"/>
              </a:xfrm>
              <a:prstGeom prst="rect">
                <a:avLst/>
              </a:prstGeom>
              <a:blipFill>
                <a:blip r:embed="rId7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2BCA980F-0925-16FB-A688-9E087EBCD6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5053" y="2908730"/>
            <a:ext cx="1328250" cy="11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8E67CC-D195-E97E-3641-E6B70AA1124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518" y="4405653"/>
            <a:ext cx="1295400" cy="1301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AFCC1-932B-7BAD-7798-C8267E4962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9024" y="1613815"/>
            <a:ext cx="1295400" cy="111571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4B2EB-C0AF-59CF-5F5A-F8D0246F1EB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1519311" y="2171673"/>
            <a:ext cx="2479713" cy="19250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591B27-7CEE-8AAD-A9CF-ED2B84F3E16E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65225" y="3502730"/>
            <a:ext cx="3279828" cy="594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E11B77-446E-ACCE-81F1-1C9B40BC58E0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2138289" y="4758488"/>
            <a:ext cx="1823229" cy="298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9F0271-9EA1-5E77-3611-7D1CBFD44637}"/>
              </a:ext>
            </a:extLst>
          </p:cNvPr>
          <p:cNvCxnSpPr>
            <a:cxnSpLocks/>
          </p:cNvCxnSpPr>
          <p:nvPr/>
        </p:nvCxnSpPr>
        <p:spPr>
          <a:xfrm>
            <a:off x="2518117" y="4164488"/>
            <a:ext cx="1480908" cy="214588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BA8DDB-E8DA-A5DB-D90F-5C0F454C35A0}"/>
              </a:ext>
            </a:extLst>
          </p:cNvPr>
          <p:cNvCxnSpPr>
            <a:cxnSpLocks/>
          </p:cNvCxnSpPr>
          <p:nvPr/>
        </p:nvCxnSpPr>
        <p:spPr>
          <a:xfrm flipH="1" flipV="1">
            <a:off x="5318220" y="2171672"/>
            <a:ext cx="1368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16F0D8-E7BB-9984-4BD2-5ED8305F0C96}"/>
              </a:ext>
            </a:extLst>
          </p:cNvPr>
          <p:cNvCxnSpPr>
            <a:cxnSpLocks/>
          </p:cNvCxnSpPr>
          <p:nvPr/>
        </p:nvCxnSpPr>
        <p:spPr>
          <a:xfrm flipH="1">
            <a:off x="5318221" y="3502730"/>
            <a:ext cx="1368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1FDB47-E826-2E44-1F7C-CBD9D608D689}"/>
              </a:ext>
            </a:extLst>
          </p:cNvPr>
          <p:cNvCxnSpPr>
            <a:cxnSpLocks/>
          </p:cNvCxnSpPr>
          <p:nvPr/>
        </p:nvCxnSpPr>
        <p:spPr>
          <a:xfrm flipH="1">
            <a:off x="5318221" y="5056528"/>
            <a:ext cx="1368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7EF9FFC-B7CA-A1D8-BF92-CD160148FB38}"/>
              </a:ext>
            </a:extLst>
          </p:cNvPr>
          <p:cNvSpPr txBox="1"/>
          <p:nvPr/>
        </p:nvSpPr>
        <p:spPr>
          <a:xfrm>
            <a:off x="5140862" y="2253488"/>
            <a:ext cx="1722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Select</a:t>
            </a:r>
            <a:r>
              <a:rPr lang="ko-KR" altLang="en-US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&amp;</a:t>
            </a:r>
            <a:r>
              <a:rPr lang="ko-KR" altLang="en-US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Calculate Error</a:t>
            </a:r>
            <a:endParaRPr lang="en-KR" sz="16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32892B-55D0-9531-4E90-EB7B7FFC94F2}"/>
              </a:ext>
            </a:extLst>
          </p:cNvPr>
          <p:cNvSpPr txBox="1"/>
          <p:nvPr/>
        </p:nvSpPr>
        <p:spPr>
          <a:xfrm>
            <a:off x="5140862" y="3562977"/>
            <a:ext cx="167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Select</a:t>
            </a:r>
            <a:r>
              <a:rPr lang="ko-KR" altLang="en-US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&amp;</a:t>
            </a:r>
            <a:r>
              <a:rPr lang="ko-KR" altLang="en-US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Calculate Error</a:t>
            </a:r>
            <a:endParaRPr lang="en-KR" sz="16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4EE2AC-90EC-606F-D022-14E4EB357458}"/>
              </a:ext>
            </a:extLst>
          </p:cNvPr>
          <p:cNvSpPr txBox="1"/>
          <p:nvPr/>
        </p:nvSpPr>
        <p:spPr>
          <a:xfrm>
            <a:off x="5132592" y="5084664"/>
            <a:ext cx="1739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Select</a:t>
            </a:r>
            <a:r>
              <a:rPr lang="ko-KR" altLang="en-US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  <a:p>
            <a:pPr algn="ctr"/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&amp;</a:t>
            </a:r>
            <a:r>
              <a:rPr lang="ko-KR" altLang="en-US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Calculate Error</a:t>
            </a:r>
            <a:endParaRPr lang="en-KR" sz="16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6C84AC-72EF-A476-F2D4-98E71A18FF00}"/>
              </a:ext>
            </a:extLst>
          </p:cNvPr>
          <p:cNvSpPr txBox="1"/>
          <p:nvPr/>
        </p:nvSpPr>
        <p:spPr>
          <a:xfrm>
            <a:off x="6724551" y="1969315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0.073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38608E-2A93-647C-4412-A6829914DF87}"/>
              </a:ext>
            </a:extLst>
          </p:cNvPr>
          <p:cNvSpPr txBox="1"/>
          <p:nvPr/>
        </p:nvSpPr>
        <p:spPr>
          <a:xfrm>
            <a:off x="6724551" y="3302675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0.065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D463F5-5CC9-0800-EFD6-452BFBE2DB61}"/>
              </a:ext>
            </a:extLst>
          </p:cNvPr>
          <p:cNvSpPr txBox="1"/>
          <p:nvPr/>
        </p:nvSpPr>
        <p:spPr>
          <a:xfrm>
            <a:off x="6724550" y="4856473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0.102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A1CF83D-992F-229D-7D9E-3B7ED36EE690}"/>
              </a:ext>
            </a:extLst>
          </p:cNvPr>
          <p:cNvCxnSpPr>
            <a:cxnSpLocks/>
            <a:endCxn id="42" idx="3"/>
          </p:cNvCxnSpPr>
          <p:nvPr/>
        </p:nvCxnSpPr>
        <p:spPr>
          <a:xfrm flipH="1" flipV="1">
            <a:off x="7702690" y="2169370"/>
            <a:ext cx="1125843" cy="199511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DCF54B8-D113-EC19-A704-8F3F84B05DB9}"/>
              </a:ext>
            </a:extLst>
          </p:cNvPr>
          <p:cNvCxnSpPr>
            <a:cxnSpLocks/>
            <a:endCxn id="44" idx="3"/>
          </p:cNvCxnSpPr>
          <p:nvPr/>
        </p:nvCxnSpPr>
        <p:spPr>
          <a:xfrm flipH="1" flipV="1">
            <a:off x="7702690" y="3502730"/>
            <a:ext cx="1108942" cy="66175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24CA84D-68D7-419B-F437-7F8667892DC9}"/>
              </a:ext>
            </a:extLst>
          </p:cNvPr>
          <p:cNvCxnSpPr>
            <a:cxnSpLocks/>
            <a:endCxn id="45" idx="3"/>
          </p:cNvCxnSpPr>
          <p:nvPr/>
        </p:nvCxnSpPr>
        <p:spPr>
          <a:xfrm flipH="1">
            <a:off x="7702689" y="4164489"/>
            <a:ext cx="1125409" cy="89203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FCA767-5BCB-6F40-5E97-C5A827B10FC2}"/>
              </a:ext>
            </a:extLst>
          </p:cNvPr>
          <p:cNvCxnSpPr>
            <a:cxnSpLocks/>
          </p:cNvCxnSpPr>
          <p:nvPr/>
        </p:nvCxnSpPr>
        <p:spPr>
          <a:xfrm flipH="1">
            <a:off x="7722406" y="4164488"/>
            <a:ext cx="1106455" cy="198255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FBBFBFA-A698-05EA-B92F-FB962857303F}"/>
              </a:ext>
            </a:extLst>
          </p:cNvPr>
          <p:cNvCxnSpPr>
            <a:cxnSpLocks/>
          </p:cNvCxnSpPr>
          <p:nvPr/>
        </p:nvCxnSpPr>
        <p:spPr>
          <a:xfrm>
            <a:off x="8811632" y="4164489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6AC801E-2797-746B-52F6-0217F11359CB}"/>
              </a:ext>
            </a:extLst>
          </p:cNvPr>
          <p:cNvSpPr txBox="1"/>
          <p:nvPr/>
        </p:nvSpPr>
        <p:spPr>
          <a:xfrm>
            <a:off x="8374919" y="4191745"/>
            <a:ext cx="209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partition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5B6BEA92-F5EC-A3A2-FCC8-5B3C778730C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762" y="3570488"/>
            <a:ext cx="1328250" cy="118800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D48DF29-6618-47C8-31B5-34C6B174694E}"/>
              </a:ext>
            </a:extLst>
          </p:cNvPr>
          <p:cNvSpPr txBox="1"/>
          <p:nvPr/>
        </p:nvSpPr>
        <p:spPr>
          <a:xfrm>
            <a:off x="5186301" y="6009550"/>
            <a:ext cx="163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32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3" name="Subtitle 2">
            <a:extLst>
              <a:ext uri="{FF2B5EF4-FFF2-40B4-BE49-F238E27FC236}">
                <a16:creationId xmlns:a16="http://schemas.microsoft.com/office/drawing/2014/main" id="{59BB45D9-A8F8-DC5E-1DE5-01F449775240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69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Identify the partitioned region for further exploration.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4086C7-FC02-87D5-CE2E-FDC930528771}"/>
                  </a:ext>
                </a:extLst>
              </p:cNvPr>
              <p:cNvSpPr txBox="1"/>
              <p:nvPr/>
            </p:nvSpPr>
            <p:spPr>
              <a:xfrm>
                <a:off x="9828191" y="4825814"/>
                <a:ext cx="20993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Partition </a:t>
                </a:r>
                <a14:m>
                  <m:oMath xmlns:m="http://schemas.openxmlformats.org/officeDocument/2006/math">
                    <m:r>
                      <a:rPr lang="en-KR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endParaRPr lang="en-KR" sz="1600" dirty="0"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C4086C7-FC02-87D5-CE2E-FDC930528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191" y="4825814"/>
                <a:ext cx="2099392" cy="338554"/>
              </a:xfrm>
              <a:prstGeom prst="rect">
                <a:avLst/>
              </a:prstGeom>
              <a:blipFill>
                <a:blip r:embed="rId11"/>
                <a:stretch>
                  <a:fillRect t="-7407" b="-2222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90677559-A58E-217E-F860-5A86835A4D97}"/>
              </a:ext>
            </a:extLst>
          </p:cNvPr>
          <p:cNvSpPr/>
          <p:nvPr/>
        </p:nvSpPr>
        <p:spPr>
          <a:xfrm>
            <a:off x="6742537" y="3228013"/>
            <a:ext cx="906181" cy="539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84BA6-5813-E1FF-1097-8B5A83BFE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37</a:t>
            </a:fld>
            <a:endParaRPr lang="en-K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37D0B-B5D6-8800-A508-9C6ADDCBBEE2}"/>
              </a:ext>
            </a:extLst>
          </p:cNvPr>
          <p:cNvSpPr txBox="1"/>
          <p:nvPr/>
        </p:nvSpPr>
        <p:spPr>
          <a:xfrm>
            <a:off x="6707949" y="1571102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Error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62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0" grpId="0"/>
      <p:bldP spid="42" grpId="0"/>
      <p:bldP spid="44" grpId="0"/>
      <p:bldP spid="45" grpId="0"/>
      <p:bldP spid="54" grpId="0"/>
      <p:bldP spid="57" grpId="0"/>
      <p:bldP spid="2" grpId="0"/>
      <p:bldP spid="3" grpId="0" animBg="1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 err="1"/>
              <a:t>OptCtrlPoints</a:t>
            </a:r>
            <a:r>
              <a:rPr lang="en-US" altLang="ko-KR" sz="3600" dirty="0"/>
              <a:t> Algorithm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Subtitle 2">
                <a:extLst>
                  <a:ext uri="{FF2B5EF4-FFF2-40B4-BE49-F238E27FC236}">
                    <a16:creationId xmlns:a16="http://schemas.microsoft.com/office/drawing/2014/main" id="{1DD83F92-294F-A33F-FBCA-72906FE2F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5"/>
                <a:ext cx="10515600" cy="103132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After the first stage, we have the best partition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400" dirty="0"/>
                  <a:t>among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/>
                  <a:t> partitions. </a:t>
                </a:r>
                <a:endParaRPr lang="en-US" sz="2000" dirty="0"/>
              </a:p>
            </p:txBody>
          </p:sp>
        </mc:Choice>
        <mc:Fallback xmlns="">
          <p:sp>
            <p:nvSpPr>
              <p:cNvPr id="130" name="Subtitle 2">
                <a:extLst>
                  <a:ext uri="{FF2B5EF4-FFF2-40B4-BE49-F238E27FC236}">
                    <a16:creationId xmlns:a16="http://schemas.microsoft.com/office/drawing/2014/main" id="{1DD83F92-294F-A33F-FBCA-72906FE2F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5"/>
                <a:ext cx="10515600" cy="1031323"/>
              </a:xfrm>
              <a:prstGeom prst="rect">
                <a:avLst/>
              </a:prstGeom>
              <a:blipFill>
                <a:blip r:embed="rId6"/>
                <a:stretch>
                  <a:fillRect l="-965" t="-975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E27B3E0-6EFF-6560-ADD7-CE63C366FB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793" y="3340101"/>
            <a:ext cx="2445423" cy="1457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72D28C-6E97-6482-F3B4-CF31C5963716}"/>
              </a:ext>
            </a:extLst>
          </p:cNvPr>
          <p:cNvSpPr txBox="1"/>
          <p:nvPr/>
        </p:nvSpPr>
        <p:spPr>
          <a:xfrm>
            <a:off x="3910808" y="4857865"/>
            <a:ext cx="2099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 partitions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BAA0CE-4DDD-3DE7-4ACD-DC275441BEA4}"/>
              </a:ext>
            </a:extLst>
          </p:cNvPr>
          <p:cNvCxnSpPr>
            <a:cxnSpLocks/>
          </p:cNvCxnSpPr>
          <p:nvPr/>
        </p:nvCxnSpPr>
        <p:spPr>
          <a:xfrm>
            <a:off x="6278715" y="4185653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A54E6A-D2A5-1419-0687-CC3B9A15A82D}"/>
              </a:ext>
            </a:extLst>
          </p:cNvPr>
          <p:cNvSpPr txBox="1"/>
          <p:nvPr/>
        </p:nvSpPr>
        <p:spPr>
          <a:xfrm>
            <a:off x="5842002" y="4212909"/>
            <a:ext cx="209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partition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83B89B-A4DC-0EE5-D6EA-0D21BC596D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845" y="3591652"/>
            <a:ext cx="1328250" cy="118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580420-1209-4E33-E7E9-CAC872F6DE61}"/>
              </a:ext>
            </a:extLst>
          </p:cNvPr>
          <p:cNvCxnSpPr>
            <a:cxnSpLocks/>
          </p:cNvCxnSpPr>
          <p:nvPr/>
        </p:nvCxnSpPr>
        <p:spPr>
          <a:xfrm>
            <a:off x="9065101" y="4179999"/>
            <a:ext cx="125395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299BE9-A1A5-DC69-D7E9-7FE432ADF750}"/>
              </a:ext>
            </a:extLst>
          </p:cNvPr>
          <p:cNvSpPr txBox="1"/>
          <p:nvPr/>
        </p:nvSpPr>
        <p:spPr>
          <a:xfrm>
            <a:off x="8642382" y="4194877"/>
            <a:ext cx="209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point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within the partition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9E0209-2B26-CCC6-195A-C0BE8FDDED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56" y="3336609"/>
            <a:ext cx="2099392" cy="1365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9E6E46-AF01-5346-A97B-B6AD0A1A3237}"/>
                  </a:ext>
                </a:extLst>
              </p:cNvPr>
              <p:cNvSpPr txBox="1"/>
              <p:nvPr/>
            </p:nvSpPr>
            <p:spPr>
              <a:xfrm>
                <a:off x="350456" y="4808349"/>
                <a:ext cx="209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control points</a:t>
                </a:r>
              </a:p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initialized by FPS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9E6E46-AF01-5346-A97B-B6AD0A1A3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56" y="4808349"/>
                <a:ext cx="2099392" cy="584775"/>
              </a:xfrm>
              <a:prstGeom prst="rect">
                <a:avLst/>
              </a:prstGeom>
              <a:blipFill>
                <a:blip r:embed="rId10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3173A0-6684-52D5-884A-72C4ADFC40AF}"/>
              </a:ext>
            </a:extLst>
          </p:cNvPr>
          <p:cNvCxnSpPr>
            <a:cxnSpLocks/>
          </p:cNvCxnSpPr>
          <p:nvPr/>
        </p:nvCxnSpPr>
        <p:spPr>
          <a:xfrm>
            <a:off x="2531423" y="4212909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10FA77-2780-8617-DBF4-3ABBC62425AE}"/>
                  </a:ext>
                </a:extLst>
              </p:cNvPr>
              <p:cNvSpPr txBox="1"/>
              <p:nvPr/>
            </p:nvSpPr>
            <p:spPr>
              <a:xfrm>
                <a:off x="2086858" y="4242999"/>
                <a:ext cx="209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Fix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KR" sz="1600" dirty="0"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10FA77-2780-8617-DBF4-3ABBC624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58" y="4242999"/>
                <a:ext cx="2099392" cy="584775"/>
              </a:xfrm>
              <a:prstGeom prst="rect">
                <a:avLst/>
              </a:prstGeom>
              <a:blipFill>
                <a:blip r:embed="rId11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C257D21C-2E62-11A1-0230-37E0B73C3B45}"/>
              </a:ext>
            </a:extLst>
          </p:cNvPr>
          <p:cNvCxnSpPr>
            <a:cxnSpLocks/>
            <a:stCxn id="52" idx="2"/>
            <a:endCxn id="35" idx="2"/>
          </p:cNvCxnSpPr>
          <p:nvPr/>
        </p:nvCxnSpPr>
        <p:spPr>
          <a:xfrm rot="5400000" flipH="1">
            <a:off x="6262145" y="531132"/>
            <a:ext cx="140016" cy="9864001"/>
          </a:xfrm>
          <a:prstGeom prst="curvedConnector3">
            <a:avLst>
              <a:gd name="adj1" fmla="val -16326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15057-47C6-503E-287C-38001D495C63}"/>
                  </a:ext>
                </a:extLst>
              </p:cNvPr>
              <p:cNvSpPr txBox="1"/>
              <p:nvPr/>
            </p:nvSpPr>
            <p:spPr>
              <a:xfrm>
                <a:off x="10628406" y="4702143"/>
                <a:ext cx="12714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The 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15057-47C6-503E-287C-38001D49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406" y="4702143"/>
                <a:ext cx="1271494" cy="830997"/>
              </a:xfrm>
              <a:prstGeom prst="rect">
                <a:avLst/>
              </a:prstGeom>
              <a:blipFill>
                <a:blip r:embed="rId12"/>
                <a:stretch>
                  <a:fillRect l="-2000" t="-3030" b="-75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827F60-1218-E180-6275-1FBB43B85AF0}"/>
                  </a:ext>
                </a:extLst>
              </p:cNvPr>
              <p:cNvSpPr txBox="1"/>
              <p:nvPr/>
            </p:nvSpPr>
            <p:spPr>
              <a:xfrm>
                <a:off x="5512631" y="5764474"/>
                <a:ext cx="1639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solidFill>
                      <a:srgbClr val="8B1513"/>
                    </a:solidFill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Replace</a:t>
                </a: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827F60-1218-E180-6275-1FBB43B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631" y="5764474"/>
                <a:ext cx="1639043" cy="584775"/>
              </a:xfrm>
              <a:prstGeom prst="rect">
                <a:avLst/>
              </a:prstGeom>
              <a:blipFill>
                <a:blip r:embed="rId13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BDD8F46-0415-5550-4108-C1BC26729073}"/>
                  </a:ext>
                </a:extLst>
              </p:cNvPr>
              <p:cNvSpPr txBox="1"/>
              <p:nvPr/>
            </p:nvSpPr>
            <p:spPr>
              <a:xfrm>
                <a:off x="580630" y="2844225"/>
                <a:ext cx="1639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solidFill>
                      <a:srgbClr val="8B1513"/>
                    </a:solidFill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Select</a:t>
                </a: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BDD8F46-0415-5550-4108-C1BC2672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30" y="2844225"/>
                <a:ext cx="1639043" cy="584775"/>
              </a:xfrm>
              <a:prstGeom prst="rect">
                <a:avLst/>
              </a:prstGeom>
              <a:blipFill>
                <a:blip r:embed="rId14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0B637-3430-A936-AA45-59740ACE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38</a:t>
            </a:fld>
            <a:endParaRPr lang="en-K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78D1B-3A7D-DE6D-8809-DE527D20DC76}"/>
              </a:ext>
            </a:extLst>
          </p:cNvPr>
          <p:cNvPicPr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0" y="3775904"/>
            <a:ext cx="192199" cy="206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91000D-8313-090F-7FC5-19BB771C9485}"/>
              </a:ext>
            </a:extLst>
          </p:cNvPr>
          <p:cNvSpPr/>
          <p:nvPr/>
        </p:nvSpPr>
        <p:spPr>
          <a:xfrm>
            <a:off x="7680845" y="3491733"/>
            <a:ext cx="4332124" cy="2041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E119A-F72A-92CE-ABD6-7B5E7DE1A1ED}"/>
              </a:ext>
            </a:extLst>
          </p:cNvPr>
          <p:cNvSpPr txBox="1"/>
          <p:nvPr/>
        </p:nvSpPr>
        <p:spPr>
          <a:xfrm>
            <a:off x="9027385" y="3023063"/>
            <a:ext cx="1639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8B1513"/>
                </a:solidFill>
                <a:latin typeface="Source Sans Pro" panose="020B0503030403020204" pitchFamily="34" charset="77"/>
                <a:cs typeface="Times New Roman" panose="02020603050405020304" pitchFamily="18" charset="0"/>
              </a:rPr>
              <a:t>Second stage</a:t>
            </a:r>
            <a:endParaRPr lang="en-KR" sz="2000" dirty="0">
              <a:solidFill>
                <a:srgbClr val="8B1513"/>
              </a:solidFill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372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5B6BEA92-F5EC-A3A2-FCC8-5B3C778730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97" y="3709752"/>
            <a:ext cx="1328250" cy="1188000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 err="1"/>
              <a:t>OptCtrlPoints</a:t>
            </a:r>
            <a:r>
              <a:rPr lang="en-US" altLang="ko-KR" sz="3600" dirty="0"/>
              <a:t> Algorithm: Second Stage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FE545A-B0FC-9332-70DF-E40E4F638929}"/>
                  </a:ext>
                </a:extLst>
              </p:cNvPr>
              <p:cNvSpPr txBox="1"/>
              <p:nvPr/>
            </p:nvSpPr>
            <p:spPr>
              <a:xfrm>
                <a:off x="665225" y="5125754"/>
                <a:ext cx="20993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Partition </a:t>
                </a:r>
                <a14:m>
                  <m:oMath xmlns:m="http://schemas.openxmlformats.org/officeDocument/2006/math">
                    <m:r>
                      <a:rPr lang="en-KR" sz="16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𝑙</m:t>
                    </m:r>
                  </m:oMath>
                </a14:m>
                <a:endParaRPr lang="en-KR" sz="1600" dirty="0"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5FE545A-B0FC-9332-70DF-E40E4F6389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225" y="5125754"/>
                <a:ext cx="2099392" cy="338554"/>
              </a:xfrm>
              <a:prstGeom prst="rect">
                <a:avLst/>
              </a:prstGeom>
              <a:blipFill>
                <a:blip r:embed="rId7"/>
                <a:stretch>
                  <a:fillRect t="-3571" b="-1785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A4B2EB-C0AF-59CF-5F5A-F8D0246F1EB3}"/>
              </a:ext>
            </a:extLst>
          </p:cNvPr>
          <p:cNvCxnSpPr>
            <a:cxnSpLocks/>
          </p:cNvCxnSpPr>
          <p:nvPr/>
        </p:nvCxnSpPr>
        <p:spPr>
          <a:xfrm flipV="1">
            <a:off x="1713622" y="2147610"/>
            <a:ext cx="2285403" cy="18814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7591B27-7CEE-8AAD-A9CF-ED2B84F3E16E}"/>
              </a:ext>
            </a:extLst>
          </p:cNvPr>
          <p:cNvCxnSpPr>
            <a:cxnSpLocks/>
          </p:cNvCxnSpPr>
          <p:nvPr/>
        </p:nvCxnSpPr>
        <p:spPr>
          <a:xfrm flipV="1">
            <a:off x="2088429" y="3476183"/>
            <a:ext cx="1873089" cy="687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1E11B77-446E-ACCE-81F1-1C9B40BC58E0}"/>
              </a:ext>
            </a:extLst>
          </p:cNvPr>
          <p:cNvCxnSpPr>
            <a:cxnSpLocks/>
          </p:cNvCxnSpPr>
          <p:nvPr/>
        </p:nvCxnSpPr>
        <p:spPr>
          <a:xfrm>
            <a:off x="1747387" y="4303752"/>
            <a:ext cx="2214132" cy="728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49F0271-9EA1-5E77-3611-7D1CBFD44637}"/>
              </a:ext>
            </a:extLst>
          </p:cNvPr>
          <p:cNvCxnSpPr>
            <a:cxnSpLocks/>
          </p:cNvCxnSpPr>
          <p:nvPr/>
        </p:nvCxnSpPr>
        <p:spPr>
          <a:xfrm>
            <a:off x="2072689" y="4586445"/>
            <a:ext cx="1926336" cy="169986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0BA8DDB-E8DA-A5DB-D90F-5C0F454C35A0}"/>
              </a:ext>
            </a:extLst>
          </p:cNvPr>
          <p:cNvCxnSpPr>
            <a:cxnSpLocks/>
          </p:cNvCxnSpPr>
          <p:nvPr/>
        </p:nvCxnSpPr>
        <p:spPr>
          <a:xfrm flipH="1" flipV="1">
            <a:off x="5318220" y="2147609"/>
            <a:ext cx="1368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516F0D8-E7BB-9984-4BD2-5ED8305F0C96}"/>
              </a:ext>
            </a:extLst>
          </p:cNvPr>
          <p:cNvCxnSpPr>
            <a:cxnSpLocks/>
          </p:cNvCxnSpPr>
          <p:nvPr/>
        </p:nvCxnSpPr>
        <p:spPr>
          <a:xfrm flipH="1">
            <a:off x="5318221" y="3478667"/>
            <a:ext cx="1368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F1FDB47-E826-2E44-1F7C-CBD9D608D689}"/>
              </a:ext>
            </a:extLst>
          </p:cNvPr>
          <p:cNvCxnSpPr>
            <a:cxnSpLocks/>
          </p:cNvCxnSpPr>
          <p:nvPr/>
        </p:nvCxnSpPr>
        <p:spPr>
          <a:xfrm flipH="1">
            <a:off x="5318221" y="5032465"/>
            <a:ext cx="1368000" cy="0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7EF9FFC-B7CA-A1D8-BF92-CD160148FB38}"/>
              </a:ext>
            </a:extLst>
          </p:cNvPr>
          <p:cNvSpPr txBox="1"/>
          <p:nvPr/>
        </p:nvSpPr>
        <p:spPr>
          <a:xfrm>
            <a:off x="5186303" y="2176757"/>
            <a:ext cx="1631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Calculate Error</a:t>
            </a:r>
            <a:endParaRPr lang="en-KR" sz="16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A32892B-55D0-9531-4E90-EB7B7FFC94F2}"/>
              </a:ext>
            </a:extLst>
          </p:cNvPr>
          <p:cNvSpPr txBox="1"/>
          <p:nvPr/>
        </p:nvSpPr>
        <p:spPr>
          <a:xfrm>
            <a:off x="5186303" y="3501082"/>
            <a:ext cx="1631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Calculate Error</a:t>
            </a:r>
            <a:endParaRPr lang="en-KR" sz="16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4EE2AC-90EC-606F-D022-14E4EB357458}"/>
              </a:ext>
            </a:extLst>
          </p:cNvPr>
          <p:cNvSpPr txBox="1"/>
          <p:nvPr/>
        </p:nvSpPr>
        <p:spPr>
          <a:xfrm>
            <a:off x="5186302" y="5049001"/>
            <a:ext cx="1631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Calculate Error</a:t>
            </a:r>
            <a:endParaRPr lang="en-KR" sz="16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6C84AC-72EF-A476-F2D4-98E71A18FF00}"/>
              </a:ext>
            </a:extLst>
          </p:cNvPr>
          <p:cNvSpPr txBox="1"/>
          <p:nvPr/>
        </p:nvSpPr>
        <p:spPr>
          <a:xfrm>
            <a:off x="6664393" y="1945252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0.0</a:t>
            </a:r>
            <a:r>
              <a:rPr lang="en-US" altLang="ko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65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938608E-2A93-647C-4412-A6829914DF87}"/>
              </a:ext>
            </a:extLst>
          </p:cNvPr>
          <p:cNvSpPr txBox="1"/>
          <p:nvPr/>
        </p:nvSpPr>
        <p:spPr>
          <a:xfrm>
            <a:off x="6664393" y="3278612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0.06</a:t>
            </a:r>
            <a:r>
              <a:rPr lang="en-US" altLang="ko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1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D463F5-5CC9-0800-EFD6-452BFBE2DB61}"/>
              </a:ext>
            </a:extLst>
          </p:cNvPr>
          <p:cNvSpPr txBox="1"/>
          <p:nvPr/>
        </p:nvSpPr>
        <p:spPr>
          <a:xfrm>
            <a:off x="6664392" y="4832410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0.</a:t>
            </a:r>
            <a:r>
              <a:rPr lang="en-US" altLang="ko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063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A1CF83D-992F-229D-7D9E-3B7ED36EE690}"/>
              </a:ext>
            </a:extLst>
          </p:cNvPr>
          <p:cNvCxnSpPr>
            <a:cxnSpLocks/>
            <a:endCxn id="42" idx="3"/>
          </p:cNvCxnSpPr>
          <p:nvPr/>
        </p:nvCxnSpPr>
        <p:spPr>
          <a:xfrm flipH="1" flipV="1">
            <a:off x="7642532" y="2145307"/>
            <a:ext cx="1125843" cy="199511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DCF54B8-D113-EC19-A704-8F3F84B05DB9}"/>
              </a:ext>
            </a:extLst>
          </p:cNvPr>
          <p:cNvCxnSpPr>
            <a:cxnSpLocks/>
            <a:endCxn id="44" idx="3"/>
          </p:cNvCxnSpPr>
          <p:nvPr/>
        </p:nvCxnSpPr>
        <p:spPr>
          <a:xfrm flipH="1" flipV="1">
            <a:off x="7642532" y="3478667"/>
            <a:ext cx="1108942" cy="66175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24CA84D-68D7-419B-F437-7F8667892DC9}"/>
              </a:ext>
            </a:extLst>
          </p:cNvPr>
          <p:cNvCxnSpPr>
            <a:cxnSpLocks/>
            <a:endCxn id="45" idx="3"/>
          </p:cNvCxnSpPr>
          <p:nvPr/>
        </p:nvCxnSpPr>
        <p:spPr>
          <a:xfrm flipH="1">
            <a:off x="7642531" y="4140426"/>
            <a:ext cx="1125409" cy="892039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FCA767-5BCB-6F40-5E97-C5A827B10FC2}"/>
              </a:ext>
            </a:extLst>
          </p:cNvPr>
          <p:cNvCxnSpPr>
            <a:cxnSpLocks/>
          </p:cNvCxnSpPr>
          <p:nvPr/>
        </p:nvCxnSpPr>
        <p:spPr>
          <a:xfrm flipH="1">
            <a:off x="7662243" y="4140425"/>
            <a:ext cx="1106455" cy="1982558"/>
          </a:xfrm>
          <a:prstGeom prst="straightConnector1">
            <a:avLst/>
          </a:prstGeom>
          <a:ln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FBBFBFA-A698-05EA-B92F-FB962857303F}"/>
              </a:ext>
            </a:extLst>
          </p:cNvPr>
          <p:cNvCxnSpPr>
            <a:cxnSpLocks/>
          </p:cNvCxnSpPr>
          <p:nvPr/>
        </p:nvCxnSpPr>
        <p:spPr>
          <a:xfrm>
            <a:off x="8767940" y="4140425"/>
            <a:ext cx="125395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6AC801E-2797-746B-52F6-0217F11359CB}"/>
              </a:ext>
            </a:extLst>
          </p:cNvPr>
          <p:cNvSpPr txBox="1"/>
          <p:nvPr/>
        </p:nvSpPr>
        <p:spPr>
          <a:xfrm>
            <a:off x="8345221" y="4155303"/>
            <a:ext cx="209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point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82C32-E20D-B465-85E9-495ED2205C93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707" y="2147607"/>
            <a:ext cx="192199" cy="206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6E9324-E2B0-54F1-0DFB-CA9DA20D0437}"/>
              </a:ext>
            </a:extLst>
          </p:cNvPr>
          <p:cNvSpPr txBox="1"/>
          <p:nvPr/>
        </p:nvSpPr>
        <p:spPr>
          <a:xfrm>
            <a:off x="5186301" y="5985487"/>
            <a:ext cx="1631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32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7F435586-5F83-0E6D-990E-6AAFF1569D7E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69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Find the best vertex that minimizes the fitting error within the selected partition.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925EC0-FD94-DAAC-6718-F585A4E9E620}"/>
              </a:ext>
            </a:extLst>
          </p:cNvPr>
          <p:cNvSpPr/>
          <p:nvPr/>
        </p:nvSpPr>
        <p:spPr>
          <a:xfrm>
            <a:off x="6742537" y="3228013"/>
            <a:ext cx="841673" cy="539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8AA4CD-B56D-23E1-81A2-F4F78743D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39</a:t>
            </a:fld>
            <a:endParaRPr lang="en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DC4A91-9DF9-5A20-3576-0A88F044BEDC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712" y="3225681"/>
            <a:ext cx="192199" cy="206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2667B5-927C-4682-530D-C0873AA9F52F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423" y="5251240"/>
            <a:ext cx="192199" cy="206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119205-828B-228A-B8F8-69675E1642AA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7516" y="3706517"/>
            <a:ext cx="192199" cy="2060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2DC821-C60B-90BF-1792-6EC0A9AFE1F6}"/>
              </a:ext>
            </a:extLst>
          </p:cNvPr>
          <p:cNvSpPr txBox="1"/>
          <p:nvPr/>
        </p:nvSpPr>
        <p:spPr>
          <a:xfrm>
            <a:off x="6707949" y="1571102"/>
            <a:ext cx="9781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Error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537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0" grpId="0"/>
      <p:bldP spid="42" grpId="0"/>
      <p:bldP spid="44" grpId="0"/>
      <p:bldP spid="45" grpId="0"/>
      <p:bldP spid="54" grpId="0"/>
      <p:bldP spid="10" grpId="0"/>
      <p:bldP spid="6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8DF401-AC9E-2A4B-A894-2C348720C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7570"/>
          </a:xfrm>
        </p:spPr>
        <p:txBody>
          <a:bodyPr>
            <a:normAutofit/>
          </a:bodyPr>
          <a:lstStyle/>
          <a:p>
            <a:r>
              <a:rPr lang="en-US" sz="3600" dirty="0"/>
              <a:t>Motivation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31E709-0935-1B8E-F22A-7BFB6DBEA9D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" y="2059855"/>
            <a:ext cx="5286115" cy="228496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9B9EC0F-F66D-A351-4878-269A963A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51" y="4599431"/>
            <a:ext cx="6188765" cy="146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D8137-745B-A35F-7C90-5880C13068F9}"/>
              </a:ext>
            </a:extLst>
          </p:cNvPr>
          <p:cNvSpPr txBox="1"/>
          <p:nvPr/>
        </p:nvSpPr>
        <p:spPr>
          <a:xfrm>
            <a:off x="410816" y="4234621"/>
            <a:ext cx="6009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KeyPointDeformer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[</a:t>
            </a:r>
            <a:r>
              <a:rPr lang="en-US" sz="1600" dirty="0" err="1">
                <a:latin typeface="Source Sans Pro" panose="020B0503030403020204" pitchFamily="34" charset="77"/>
              </a:rPr>
              <a:t>Jakab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et al., 2021]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3203C-0BFA-44A2-2FA3-25CE44105D61}"/>
              </a:ext>
            </a:extLst>
          </p:cNvPr>
          <p:cNvSpPr txBox="1"/>
          <p:nvPr/>
        </p:nvSpPr>
        <p:spPr>
          <a:xfrm>
            <a:off x="410816" y="6059593"/>
            <a:ext cx="6009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Neural Shape Deformation Priors</a:t>
            </a:r>
          </a:p>
          <a:p>
            <a:pPr algn="ctr"/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[Tang et al., 2022]</a:t>
            </a:r>
            <a:endParaRPr lang="en-KR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2CC33-01F8-B92D-F9F1-7CEDDD5769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6816" y="3021328"/>
            <a:ext cx="5039139" cy="21824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A412F-AB13-8D0D-BAAD-7A3E4CD95D6E}"/>
              </a:ext>
            </a:extLst>
          </p:cNvPr>
          <p:cNvSpPr txBox="1"/>
          <p:nvPr/>
        </p:nvSpPr>
        <p:spPr>
          <a:xfrm>
            <a:off x="6021721" y="5126384"/>
            <a:ext cx="6009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DeepMetaHandles</a:t>
            </a:r>
            <a:r>
              <a:rPr lang="en-US" sz="16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[Liu et al., 2021]</a:t>
            </a:r>
            <a:endParaRPr lang="en-KR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A4D51D7-03FD-DF52-11A5-A30B8687986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867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Handle-based deformation parameterizes smooth deformations with a low degree of freedom.</a:t>
            </a: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D82612-B9DB-CE07-D818-C3BBC41C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0585244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 err="1"/>
              <a:t>OptCtrlPoints</a:t>
            </a:r>
            <a:r>
              <a:rPr lang="en-US" altLang="ko-KR" sz="3600" dirty="0"/>
              <a:t> Algorithm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Subtitle 2">
                <a:extLst>
                  <a:ext uri="{FF2B5EF4-FFF2-40B4-BE49-F238E27FC236}">
                    <a16:creationId xmlns:a16="http://schemas.microsoft.com/office/drawing/2014/main" id="{1DD83F92-294F-A33F-FBCA-72906FE2F2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5"/>
                <a:ext cx="10515600" cy="12842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Iteratively select </a:t>
                </a:r>
                <a:r>
                  <a:rPr lang="en-US" sz="2400" dirty="0">
                    <a:solidFill>
                      <a:schemeClr val="tx1"/>
                    </a:solidFill>
                  </a:rPr>
                  <a:t>and replace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control point while fixing the others.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8B1513"/>
                    </a:solidFill>
                  </a:rPr>
                  <a:t>Whole algorithm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0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en-US" sz="2000" dirty="0">
                    <a:solidFill>
                      <a:srgbClr val="8B1513"/>
                    </a:solidFill>
                  </a:rPr>
                  <a:t> Exhaustive search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sz="20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000" b="0" i="1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000" dirty="0"/>
                  <a:t> (ex.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=16,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=5,000</m:t>
                    </m:r>
                  </m:oMath>
                </a14:m>
                <a:r>
                  <a:rPr lang="en-US" sz="2000" dirty="0"/>
                  <a:t>)  </a:t>
                </a:r>
              </a:p>
            </p:txBody>
          </p:sp>
        </mc:Choice>
        <mc:Fallback xmlns="">
          <p:sp>
            <p:nvSpPr>
              <p:cNvPr id="130" name="Subtitle 2">
                <a:extLst>
                  <a:ext uri="{FF2B5EF4-FFF2-40B4-BE49-F238E27FC236}">
                    <a16:creationId xmlns:a16="http://schemas.microsoft.com/office/drawing/2014/main" id="{1DD83F92-294F-A33F-FBCA-72906FE2F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5"/>
                <a:ext cx="10515600" cy="1284278"/>
              </a:xfrm>
              <a:prstGeom prst="rect">
                <a:avLst/>
              </a:prstGeom>
              <a:blipFill>
                <a:blip r:embed="rId6"/>
                <a:stretch>
                  <a:fillRect l="-965" t="-7921" b="-396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2E27B3E0-6EFF-6560-ADD7-CE63C366FB3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7793" y="3340101"/>
            <a:ext cx="2445423" cy="14575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72D28C-6E97-6482-F3B4-CF31C5963716}"/>
              </a:ext>
            </a:extLst>
          </p:cNvPr>
          <p:cNvSpPr txBox="1"/>
          <p:nvPr/>
        </p:nvSpPr>
        <p:spPr>
          <a:xfrm>
            <a:off x="3910808" y="4857865"/>
            <a:ext cx="2099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 partitions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7BAA0CE-4DDD-3DE7-4ACD-DC275441BEA4}"/>
              </a:ext>
            </a:extLst>
          </p:cNvPr>
          <p:cNvCxnSpPr>
            <a:cxnSpLocks/>
          </p:cNvCxnSpPr>
          <p:nvPr/>
        </p:nvCxnSpPr>
        <p:spPr>
          <a:xfrm>
            <a:off x="6278715" y="4185653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A54E6A-D2A5-1419-0687-CC3B9A15A82D}"/>
              </a:ext>
            </a:extLst>
          </p:cNvPr>
          <p:cNvSpPr txBox="1"/>
          <p:nvPr/>
        </p:nvSpPr>
        <p:spPr>
          <a:xfrm>
            <a:off x="5842002" y="4212909"/>
            <a:ext cx="209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partition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83B89B-A4DC-0EE5-D6EA-0D21BC596D8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845" y="3591652"/>
            <a:ext cx="1328250" cy="11880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580420-1209-4E33-E7E9-CAC872F6DE61}"/>
              </a:ext>
            </a:extLst>
          </p:cNvPr>
          <p:cNvCxnSpPr>
            <a:cxnSpLocks/>
          </p:cNvCxnSpPr>
          <p:nvPr/>
        </p:nvCxnSpPr>
        <p:spPr>
          <a:xfrm>
            <a:off x="9065101" y="4179999"/>
            <a:ext cx="125395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B299BE9-A1A5-DC69-D7E9-7FE432ADF750}"/>
              </a:ext>
            </a:extLst>
          </p:cNvPr>
          <p:cNvSpPr txBox="1"/>
          <p:nvPr/>
        </p:nvSpPr>
        <p:spPr>
          <a:xfrm>
            <a:off x="8642382" y="4194877"/>
            <a:ext cx="209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Choose 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the best point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within the partition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9E0209-2B26-CCC6-195A-C0BE8FDDED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456" y="3336609"/>
            <a:ext cx="2099392" cy="13655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9E6E46-AF01-5346-A97B-B6AD0A1A3237}"/>
                  </a:ext>
                </a:extLst>
              </p:cNvPr>
              <p:cNvSpPr txBox="1"/>
              <p:nvPr/>
            </p:nvSpPr>
            <p:spPr>
              <a:xfrm>
                <a:off x="350456" y="4808349"/>
                <a:ext cx="209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control points</a:t>
                </a:r>
              </a:p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initialized by FPS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A9E6E46-AF01-5346-A97B-B6AD0A1A3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56" y="4808349"/>
                <a:ext cx="2099392" cy="584775"/>
              </a:xfrm>
              <a:prstGeom prst="rect">
                <a:avLst/>
              </a:prstGeom>
              <a:blipFill>
                <a:blip r:embed="rId10"/>
                <a:stretch>
                  <a:fillRect t="-2128" b="-1276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3173A0-6684-52D5-884A-72C4ADFC40AF}"/>
              </a:ext>
            </a:extLst>
          </p:cNvPr>
          <p:cNvCxnSpPr>
            <a:cxnSpLocks/>
          </p:cNvCxnSpPr>
          <p:nvPr/>
        </p:nvCxnSpPr>
        <p:spPr>
          <a:xfrm>
            <a:off x="2531423" y="4212909"/>
            <a:ext cx="1210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10FA77-2780-8617-DBF4-3ABBC62425AE}"/>
                  </a:ext>
                </a:extLst>
              </p:cNvPr>
              <p:cNvSpPr txBox="1"/>
              <p:nvPr/>
            </p:nvSpPr>
            <p:spPr>
              <a:xfrm>
                <a:off x="2086858" y="4242999"/>
                <a:ext cx="209939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Fix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KR" sz="16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endParaRPr lang="en-KR" sz="1600" dirty="0"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Points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A10FA77-2780-8617-DBF4-3ABBC6242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6858" y="4242999"/>
                <a:ext cx="2099392" cy="584775"/>
              </a:xfrm>
              <a:prstGeom prst="rect">
                <a:avLst/>
              </a:prstGeom>
              <a:blipFill>
                <a:blip r:embed="rId11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C257D21C-2E62-11A1-0230-37E0B73C3B45}"/>
              </a:ext>
            </a:extLst>
          </p:cNvPr>
          <p:cNvCxnSpPr>
            <a:cxnSpLocks/>
            <a:stCxn id="52" idx="2"/>
            <a:endCxn id="35" idx="2"/>
          </p:cNvCxnSpPr>
          <p:nvPr/>
        </p:nvCxnSpPr>
        <p:spPr>
          <a:xfrm rot="5400000" flipH="1">
            <a:off x="6262145" y="531132"/>
            <a:ext cx="140016" cy="9864001"/>
          </a:xfrm>
          <a:prstGeom prst="curvedConnector3">
            <a:avLst>
              <a:gd name="adj1" fmla="val -163267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15057-47C6-503E-287C-38001D495C63}"/>
                  </a:ext>
                </a:extLst>
              </p:cNvPr>
              <p:cNvSpPr txBox="1"/>
              <p:nvPr/>
            </p:nvSpPr>
            <p:spPr>
              <a:xfrm>
                <a:off x="10628406" y="4702143"/>
                <a:ext cx="12714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The best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1515057-47C6-503E-287C-38001D495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8406" y="4702143"/>
                <a:ext cx="1271494" cy="830997"/>
              </a:xfrm>
              <a:prstGeom prst="rect">
                <a:avLst/>
              </a:prstGeom>
              <a:blipFill>
                <a:blip r:embed="rId12"/>
                <a:stretch>
                  <a:fillRect l="-2000" t="-3030" b="-75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827F60-1218-E180-6275-1FBB43B85AF0}"/>
                  </a:ext>
                </a:extLst>
              </p:cNvPr>
              <p:cNvSpPr txBox="1"/>
              <p:nvPr/>
            </p:nvSpPr>
            <p:spPr>
              <a:xfrm>
                <a:off x="5512631" y="5764474"/>
                <a:ext cx="1639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0827F60-1218-E180-6275-1FBB43B85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631" y="5764474"/>
                <a:ext cx="1639043" cy="584775"/>
              </a:xfrm>
              <a:prstGeom prst="rect">
                <a:avLst/>
              </a:prstGeom>
              <a:blipFill>
                <a:blip r:embed="rId13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BDD8F46-0415-5550-4108-C1BC26729073}"/>
                  </a:ext>
                </a:extLst>
              </p:cNvPr>
              <p:cNvSpPr txBox="1"/>
              <p:nvPr/>
            </p:nvSpPr>
            <p:spPr>
              <a:xfrm>
                <a:off x="580630" y="2844225"/>
                <a:ext cx="163904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 </a:t>
                </a:r>
                <a:b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</a:br>
                <a:r>
                  <a:rPr lang="en-KR" sz="1600" dirty="0"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control point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BBDD8F46-0415-5550-4108-C1BC2672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630" y="2844225"/>
                <a:ext cx="1639043" cy="584775"/>
              </a:xfrm>
              <a:prstGeom prst="rect">
                <a:avLst/>
              </a:prstGeom>
              <a:blipFill>
                <a:blip r:embed="rId14"/>
                <a:stretch>
                  <a:fillRect t="-4255" b="-1063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0B637-3430-A936-AA45-59740ACE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40</a:t>
            </a:fld>
            <a:endParaRPr lang="en-K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D78D1B-3A7D-DE6D-8809-DE527D20DC76}"/>
              </a:ext>
            </a:extLst>
          </p:cNvPr>
          <p:cNvPicPr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3800" y="3775904"/>
            <a:ext cx="192199" cy="2060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5EFA41-0E79-C1FC-6D55-06D62DB6A5CC}"/>
              </a:ext>
            </a:extLst>
          </p:cNvPr>
          <p:cNvSpPr/>
          <p:nvPr/>
        </p:nvSpPr>
        <p:spPr>
          <a:xfrm>
            <a:off x="3737793" y="3211676"/>
            <a:ext cx="5271302" cy="2321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1456A-6BB6-70F4-7240-FBA524D4A493}"/>
                  </a:ext>
                </a:extLst>
              </p:cNvPr>
              <p:cNvSpPr txBox="1"/>
              <p:nvPr/>
            </p:nvSpPr>
            <p:spPr>
              <a:xfrm>
                <a:off x="5241810" y="2700993"/>
                <a:ext cx="218068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8B1513"/>
                    </a:solidFill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First stage 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KR" sz="2000" dirty="0">
                  <a:solidFill>
                    <a:srgbClr val="8B1513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C1456A-6BB6-70F4-7240-FBA524D4A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810" y="2700993"/>
                <a:ext cx="2180683" cy="400110"/>
              </a:xfrm>
              <a:prstGeom prst="rect">
                <a:avLst/>
              </a:prstGeom>
              <a:blipFill>
                <a:blip r:embed="rId16"/>
                <a:stretch>
                  <a:fillRect l="-578" t="-6061" b="-24242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05CC3697-16DD-4570-AC88-9DFD68528318}"/>
              </a:ext>
            </a:extLst>
          </p:cNvPr>
          <p:cNvSpPr/>
          <p:nvPr/>
        </p:nvSpPr>
        <p:spPr>
          <a:xfrm>
            <a:off x="7680845" y="3211675"/>
            <a:ext cx="4332124" cy="23214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39399F-BAEB-427A-3764-77CCE0ABAC0C}"/>
                  </a:ext>
                </a:extLst>
              </p:cNvPr>
              <p:cNvSpPr txBox="1"/>
              <p:nvPr/>
            </p:nvSpPr>
            <p:spPr>
              <a:xfrm>
                <a:off x="8236482" y="2699100"/>
                <a:ext cx="291119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8B1513"/>
                    </a:solidFill>
                    <a:latin typeface="Source Sans Pro" panose="020B0503030403020204" pitchFamily="34" charset="77"/>
                    <a:cs typeface="Times New Roman" panose="02020603050405020304" pitchFamily="18" charset="0"/>
                  </a:rPr>
                  <a:t>Second stage 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KR" sz="2000" dirty="0">
                  <a:solidFill>
                    <a:srgbClr val="8B1513"/>
                  </a:solidFill>
                  <a:latin typeface="Source Sans Pro" panose="020B0503030403020204" pitchFamily="34" charset="77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39399F-BAEB-427A-3764-77CCE0ABAC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482" y="2699100"/>
                <a:ext cx="2911191" cy="400110"/>
              </a:xfrm>
              <a:prstGeom prst="rect">
                <a:avLst/>
              </a:prstGeom>
              <a:blipFill>
                <a:blip r:embed="rId17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411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6" grpId="0" animBg="1"/>
      <p:bldP spid="6" grpId="1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Challenges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367C6-C630-D543-F53B-1E2520E8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41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39159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1. Long computation time of </a:t>
                </a:r>
                <a14:m>
                  <m:oMath xmlns:m="http://schemas.openxmlformats.org/officeDocument/2006/math"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𝐖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(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𝐒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;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𝐀</m:t>
                    </m:r>
                    <m:r>
                      <a:rPr lang="en-US" sz="2400" b="1" dirty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) </m:t>
                    </m:r>
                  </m:oMath>
                </a14:m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due to varying control points.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When control points vary, the calculation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W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sty m:val="p"/>
                          </m:rPr>
                          <a:rPr lang="en-US" sz="2000" b="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 </a:t>
                </a:r>
                <a:r>
                  <a:rPr lang="en-US" sz="2000" dirty="0">
                    <a:ea typeface="Source Sans Pro" panose="020B0503030403020204" pitchFamily="34" charset="0"/>
                  </a:rPr>
                  <a:t>becomes a</a:t>
                </a: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 bottleneck.</a:t>
                </a:r>
              </a:p>
              <a:p>
                <a:pPr marL="0" indent="0">
                  <a:buNone/>
                </a:pPr>
                <a:r>
                  <a:rPr lang="en-US" sz="2400" dirty="0">
                    <a:ea typeface="Source Sans Pro" panose="020B0503030403020204" pitchFamily="34" charset="0"/>
                    <a:sym typeface="Wingdings" pitchFamily="2" charset="2"/>
                  </a:rPr>
                  <a:t></a:t>
                </a:r>
                <a:r>
                  <a:rPr lang="en-US" sz="2400" dirty="0">
                    <a:solidFill>
                      <a:schemeClr val="tx1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We propose a reformulation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W</m:t>
                    </m:r>
                    <m: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(</m:t>
                    </m:r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S</m:t>
                    </m:r>
                    <m: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;</m:t>
                    </m:r>
                    <m:r>
                      <m:rPr>
                        <m:sty m:val="p"/>
                      </m:rP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A</m:t>
                    </m:r>
                    <m:r>
                      <a:rPr lang="en-US" sz="2400" i="0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  <a:sym typeface="Wingdings" pitchFamily="2" charset="2"/>
                      </a:rPr>
                      <m:t>) 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that reduces computation time.</a:t>
                </a: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  <a:sym typeface="Wingdings" pitchFamily="2" charset="2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2.</a:t>
                </a:r>
                <a:r>
                  <a:rPr lang="en-US" sz="2400" b="1" dirty="0">
                    <a:solidFill>
                      <a:schemeClr val="tx1"/>
                    </a:solidFill>
                    <a:latin typeface="Source Sans Pro Semibold" panose="020B0503030403020204" pitchFamily="34" charset="77"/>
                    <a:ea typeface="Source Sans Pro" panose="020B0503030403020204" pitchFamily="34" charset="0"/>
                  </a:rPr>
                  <a:t> NP-complete combinatorial optimization problem.</a:t>
                </a:r>
              </a:p>
              <a:p>
                <a:pPr marL="457200" lvl="1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Exhaustive search </a:t>
                </a:r>
                <a14:m>
                  <m:oMath xmlns:m="http://schemas.openxmlformats.org/officeDocument/2006/math">
                    <m:r>
                      <a:rPr lang="en-US" sz="2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Source Sans Pro" panose="020B0503030403020204" pitchFamily="34" charset="0"/>
                  </a:rPr>
                  <a:t> is infeasible due to the high number of vertices.</a:t>
                </a:r>
                <a:endParaRPr lang="en-US" sz="2400" b="1" dirty="0">
                  <a:solidFill>
                    <a:schemeClr val="tx1"/>
                  </a:solidFill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ea typeface="Source Sans Pro" panose="020B0503030403020204" pitchFamily="34" charset="0"/>
                    <a:sym typeface="Wingdings" pitchFamily="2" charset="2"/>
                  </a:rPr>
                  <a:t></a:t>
                </a:r>
                <a:r>
                  <a:rPr lang="en-US" sz="2400" dirty="0">
                    <a:solidFill>
                      <a:schemeClr val="tx1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We propose an efficient search algorithm </a:t>
                </a:r>
                <a14:m>
                  <m:oMath xmlns:m="http://schemas.openxmlformats.org/officeDocument/2006/math">
                    <m:r>
                      <a:rPr lang="en-US" sz="240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4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  <a:sym typeface="Wingdings" pitchFamily="2" charset="2"/>
                  </a:rPr>
                  <a:t>.</a:t>
                </a:r>
              </a:p>
              <a:p>
                <a:pPr marL="457200" lvl="1" indent="0">
                  <a:buNone/>
                </a:pPr>
                <a:endParaRPr lang="en-US" sz="2400" b="1" dirty="0">
                  <a:solidFill>
                    <a:schemeClr val="tx1"/>
                  </a:solidFill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  <a:p>
                <a:pPr marL="0" indent="0">
                  <a:buNone/>
                </a:pPr>
                <a:endParaRPr lang="en-US" sz="2400" b="1" dirty="0">
                  <a:solidFill>
                    <a:schemeClr val="tx1"/>
                  </a:solidFill>
                  <a:latin typeface="Source Sans Pro Semibold" panose="020B0503030403020204" pitchFamily="34" charset="77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15" name="Subtitle 2">
                <a:extLst>
                  <a:ext uri="{FF2B5EF4-FFF2-40B4-BE49-F238E27FC236}">
                    <a16:creationId xmlns:a16="http://schemas.microsoft.com/office/drawing/2014/main" id="{D235889C-BBC4-DAC4-C2A8-AFD3373F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3915951"/>
              </a:xfrm>
              <a:prstGeom prst="rect">
                <a:avLst/>
              </a:prstGeom>
              <a:blipFill>
                <a:blip r:embed="rId5"/>
                <a:stretch>
                  <a:fillRect l="-965" t="-2589" b="-1618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E675A83-5F21-424E-24DE-0A55CA84E1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378" y="2467706"/>
            <a:ext cx="3065243" cy="1402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354E0-C55B-435F-9795-993FDCC71A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255" y="5036024"/>
            <a:ext cx="3671489" cy="182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79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752600"/>
            <a:ext cx="10515600" cy="335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000" dirty="0"/>
              <a:t>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3191D3-BF93-FEE3-0A73-259CCC6D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17436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Datasets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43</a:t>
            </a:fld>
            <a:endParaRPr lang="en-KR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41043B-52D7-E397-8A0A-54C9D2318EC4}"/>
              </a:ext>
            </a:extLst>
          </p:cNvPr>
          <p:cNvSpPr txBox="1">
            <a:spLocks/>
          </p:cNvSpPr>
          <p:nvPr/>
        </p:nvSpPr>
        <p:spPr>
          <a:xfrm>
            <a:off x="838200" y="1192695"/>
            <a:ext cx="10515600" cy="3351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Parametric models for evaluation</a:t>
            </a:r>
          </a:p>
          <a:p>
            <a:pPr lvl="1"/>
            <a:r>
              <a:rPr lang="en-US" dirty="0"/>
              <a:t>SMPL </a:t>
            </a:r>
            <a:r>
              <a:rPr lang="en-US" dirty="0">
                <a:latin typeface="Source Sans Pro" panose="020B0503030403020204" pitchFamily="34" charset="77"/>
                <a:ea typeface="Source Sans Pro" panose="020B0503030403020204" pitchFamily="34" charset="0"/>
              </a:rPr>
              <a:t>[</a:t>
            </a:r>
            <a:r>
              <a:rPr lang="en-US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Loper</a:t>
            </a:r>
            <a:r>
              <a:rPr lang="en-US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et al., 2015]</a:t>
            </a:r>
          </a:p>
          <a:p>
            <a:pPr lvl="1"/>
            <a:r>
              <a:rPr lang="en-US" dirty="0">
                <a:latin typeface="Source Sans Pro" panose="020B0503030403020204" pitchFamily="34" charset="77"/>
                <a:ea typeface="Source Sans Pro" panose="020B0503030403020204" pitchFamily="34" charset="0"/>
              </a:rPr>
              <a:t>SMAL [</a:t>
            </a:r>
            <a:r>
              <a:rPr lang="en-US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Zuffi</a:t>
            </a:r>
            <a:r>
              <a:rPr lang="en-US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et al., 2017]</a:t>
            </a:r>
          </a:p>
          <a:p>
            <a:endParaRPr lang="en-US" sz="24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  <a:p>
            <a:r>
              <a:rPr lang="en-US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Non-parametric model (real-world case)</a:t>
            </a:r>
          </a:p>
          <a:p>
            <a:pPr marL="457200" lvl="1" indent="0">
              <a:buNone/>
            </a:pPr>
            <a:r>
              <a:rPr lang="en-US" dirty="0">
                <a:latin typeface="Source Sans Pro" panose="020B0503030403020204" pitchFamily="34" charset="77"/>
                <a:ea typeface="Source Sans Pro" panose="020B0503030403020204" pitchFamily="34" charset="0"/>
              </a:rPr>
              <a:t>DeformingThings4D [Li et al., 2021]</a:t>
            </a:r>
          </a:p>
        </p:txBody>
      </p:sp>
    </p:spTree>
    <p:extLst>
      <p:ext uri="{BB962C8B-B14F-4D97-AF65-F5344CB8AC3E}">
        <p14:creationId xmlns:p14="http://schemas.microsoft.com/office/powerpoint/2010/main" val="2020416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Dataset – SMPL 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44</a:t>
            </a:fld>
            <a:endParaRPr lang="en-KR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141043B-52D7-E397-8A0A-54C9D2318EC4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SMPL is a realistic 3D model of the </a:t>
            </a:r>
            <a:r>
              <a:rPr lang="en-US" sz="2400" dirty="0">
                <a:solidFill>
                  <a:srgbClr val="8B1513"/>
                </a:solidFill>
              </a:rPr>
              <a:t>human body </a:t>
            </a:r>
            <a:r>
              <a:rPr lang="en-US" sz="2400" dirty="0"/>
              <a:t>that is based on skinning and blend shapes. </a:t>
            </a:r>
          </a:p>
          <a:p>
            <a:r>
              <a:rPr lang="en-US" sz="2400" dirty="0"/>
              <a:t>We randomly generate 1,000 target human shapes.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078AA1-FD36-1D5D-0236-06C7C5346954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SMPL [</a:t>
            </a:r>
            <a:r>
              <a:rPr lang="en-US" sz="1600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Loper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et al., 2015]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C12353-CF99-C10C-6B47-4E553A06B5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7975" y="2415004"/>
            <a:ext cx="8256049" cy="358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86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Dataset – SMAL 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45</a:t>
            </a:fld>
            <a:endParaRPr lang="en-K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001C6D-9F77-108E-7167-9B13144016C2}"/>
              </a:ext>
            </a:extLst>
          </p:cNvPr>
          <p:cNvSpPr txBox="1"/>
          <p:nvPr/>
        </p:nvSpPr>
        <p:spPr>
          <a:xfrm>
            <a:off x="988084" y="5496027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SMAL [</a:t>
            </a:r>
            <a:r>
              <a:rPr lang="en-US" sz="1600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Zuffi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et al., 2017]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B088D87-BCC2-52E6-A1F7-6D3F4DBA2A4C}"/>
              </a:ext>
            </a:extLst>
          </p:cNvPr>
          <p:cNvSpPr txBox="1">
            <a:spLocks/>
          </p:cNvSpPr>
          <p:nvPr/>
        </p:nvSpPr>
        <p:spPr>
          <a:xfrm>
            <a:off x="838200" y="1192695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SMAL is a 3D articulated model that can represent </a:t>
            </a:r>
            <a:r>
              <a:rPr lang="en-US" sz="2400" dirty="0">
                <a:solidFill>
                  <a:srgbClr val="8B1513"/>
                </a:solidFill>
              </a:rPr>
              <a:t>animals</a:t>
            </a:r>
            <a:r>
              <a:rPr lang="en-US" sz="2400" dirty="0"/>
              <a:t>. </a:t>
            </a:r>
          </a:p>
          <a:p>
            <a:r>
              <a:rPr lang="en-US" sz="2400" dirty="0"/>
              <a:t>We randomly generate 1,000 target animal shapes per each category (fox, hippo, horse, and tiger).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66C83C-E55E-C361-91C0-D4719952E2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99" y="2852474"/>
            <a:ext cx="10515600" cy="254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82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Dataset – DeformingThings4D 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46</a:t>
            </a:fld>
            <a:endParaRPr lang="en-K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A68D5-EDB2-68B7-6816-4D50AB5D20FB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DeformingThings4D [Li et al., 2021]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3E68B0-1A59-73F6-D735-AB34597EB029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DeformingThings4D contains characters from Adobe </a:t>
            </a:r>
            <a:r>
              <a:rPr lang="en-US" sz="2400" dirty="0" err="1"/>
              <a:t>Mixamo</a:t>
            </a:r>
            <a:r>
              <a:rPr lang="en-US" sz="2400" dirty="0"/>
              <a:t> and also multiple animated motions for each character. We use 7 </a:t>
            </a:r>
            <a:r>
              <a:rPr lang="en-US" sz="2400" dirty="0">
                <a:solidFill>
                  <a:srgbClr val="8B1513"/>
                </a:solidFill>
              </a:rPr>
              <a:t>animal</a:t>
            </a:r>
            <a:r>
              <a:rPr lang="en-US" sz="2400" dirty="0"/>
              <a:t> categories.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18118C-84FB-8345-24B2-A7CB18C306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0519" y="2380332"/>
            <a:ext cx="4170960" cy="38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885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6940B6-E896-E4A0-3104-1F60A205EA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273" y="1739499"/>
            <a:ext cx="1687936" cy="19213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075E3-A76A-4B19-544D-5CEE8A059D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823" y="1739499"/>
            <a:ext cx="1687936" cy="1921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5F3FFD-B4C6-ACE7-265D-D40ED42C8CD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0888" y="1739499"/>
            <a:ext cx="1687936" cy="19213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1DB24-3D3C-5EC0-9D34-29AAAC16CA2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536" y="2044791"/>
            <a:ext cx="1687936" cy="1921316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Dataset – DeformingThings4D 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47</a:t>
            </a:fld>
            <a:endParaRPr lang="en-K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B87BCA-CB4A-A98E-DE0F-24F327D4179A}"/>
              </a:ext>
            </a:extLst>
          </p:cNvPr>
          <p:cNvSpPr txBox="1"/>
          <p:nvPr/>
        </p:nvSpPr>
        <p:spPr>
          <a:xfrm>
            <a:off x="1450888" y="3521257"/>
            <a:ext cx="1687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bear3EP_Hide1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158BD8-0634-94ED-8B8A-A63821BD1487}"/>
              </a:ext>
            </a:extLst>
          </p:cNvPr>
          <p:cNvSpPr txBox="1"/>
          <p:nvPr/>
        </p:nvSpPr>
        <p:spPr>
          <a:xfrm>
            <a:off x="3911823" y="3521257"/>
            <a:ext cx="1687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bear3EP_Eat1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26A7A-E188-805E-FC41-B1BAD49CF741}"/>
              </a:ext>
            </a:extLst>
          </p:cNvPr>
          <p:cNvSpPr txBox="1"/>
          <p:nvPr/>
        </p:nvSpPr>
        <p:spPr>
          <a:xfrm>
            <a:off x="6377788" y="3491538"/>
            <a:ext cx="1687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bear3EP_Lie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9A0416-ABDD-8D03-F556-1B96A8FCF6DD}"/>
              </a:ext>
            </a:extLst>
          </p:cNvPr>
          <p:cNvSpPr txBox="1"/>
          <p:nvPr/>
        </p:nvSpPr>
        <p:spPr>
          <a:xfrm>
            <a:off x="8773947" y="3892360"/>
            <a:ext cx="18691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bear3EP_Agression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42529B9-E2B0-33DD-5F08-217374DAAE3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5480" y="5033975"/>
            <a:ext cx="1620000" cy="120980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3D4C6C1-45DD-6F6A-FC6E-37AE84132EA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8824" y="5033975"/>
            <a:ext cx="1620000" cy="120980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DB159F4-FAB6-B030-D33B-6E9CFC06FD3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1991" y="5033975"/>
            <a:ext cx="1620000" cy="120980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F472EBC-7316-9F6F-8C17-73738720053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536" y="5033975"/>
            <a:ext cx="1620000" cy="1209808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A5EC731-BFC0-12A2-469D-8365A4B2FECF}"/>
              </a:ext>
            </a:extLst>
          </p:cNvPr>
          <p:cNvSpPr txBox="1"/>
          <p:nvPr/>
        </p:nvSpPr>
        <p:spPr>
          <a:xfrm>
            <a:off x="5252032" y="6278864"/>
            <a:ext cx="16879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bear3EP_Lie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3E68B0-1A59-73F6-D735-AB34597EB029}"/>
              </a:ext>
            </a:extLst>
          </p:cNvPr>
          <p:cNvSpPr txBox="1">
            <a:spLocks/>
          </p:cNvSpPr>
          <p:nvPr/>
        </p:nvSpPr>
        <p:spPr>
          <a:xfrm>
            <a:off x="838200" y="1192695"/>
            <a:ext cx="10515600" cy="3728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/>
              <a:t>T</a:t>
            </a:r>
            <a:r>
              <a:rPr lang="en-US" sz="2400" dirty="0"/>
              <a:t>wo distinct experimental setups</a:t>
            </a:r>
          </a:p>
          <a:p>
            <a:pPr marL="0" indent="0">
              <a:buNone/>
            </a:pPr>
            <a:r>
              <a:rPr lang="en-US" altLang="ko-KR" sz="2400" dirty="0"/>
              <a:t>(1)</a:t>
            </a:r>
            <a:r>
              <a:rPr lang="ko-KR" altLang="en-US" sz="2400" dirty="0"/>
              <a:t> </a:t>
            </a:r>
            <a:r>
              <a:rPr lang="en-US" altLang="ko-KR" sz="2400" dirty="0"/>
              <a:t>P</a:t>
            </a:r>
            <a:r>
              <a:rPr lang="en-US" sz="2400" dirty="0"/>
              <a:t>er-category</a:t>
            </a:r>
            <a:r>
              <a:rPr lang="en-US" altLang="ko-KR" sz="2400" dirty="0"/>
              <a:t>: Find the control points with a </a:t>
            </a:r>
            <a:r>
              <a:rPr lang="en-US" altLang="ko-KR" sz="2400" dirty="0">
                <a:solidFill>
                  <a:srgbClr val="8B1513"/>
                </a:solidFill>
              </a:rPr>
              <a:t>wide</a:t>
            </a:r>
            <a:r>
              <a:rPr lang="en-US" altLang="ko-KR" sz="2400" dirty="0"/>
              <a:t> range of variations.</a:t>
            </a:r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endParaRPr lang="en-US" altLang="ko-KR" sz="2400" dirty="0"/>
          </a:p>
          <a:p>
            <a:pPr marL="0" indent="0">
              <a:buNone/>
            </a:pPr>
            <a:r>
              <a:rPr lang="en-US" altLang="ko-KR" sz="2400" dirty="0"/>
              <a:t>(2)</a:t>
            </a:r>
            <a:r>
              <a:rPr lang="en-US" sz="2400" dirty="0"/>
              <a:t> Per-motion: Find the control points with a </a:t>
            </a:r>
            <a:r>
              <a:rPr lang="en-US" sz="2400" dirty="0">
                <a:solidFill>
                  <a:srgbClr val="8B1513"/>
                </a:solidFill>
              </a:rPr>
              <a:t>specific</a:t>
            </a:r>
            <a:r>
              <a:rPr lang="en-US" sz="2400" dirty="0"/>
              <a:t> type of variations.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2EE920-F294-14BF-2EE3-B52655E1E5FF}"/>
              </a:ext>
            </a:extLst>
          </p:cNvPr>
          <p:cNvSpPr txBox="1"/>
          <p:nvPr/>
        </p:nvSpPr>
        <p:spPr>
          <a:xfrm>
            <a:off x="3051943" y="1617234"/>
            <a:ext cx="8289304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ko-KR" sz="2400" dirty="0">
                <a:latin typeface="Source Sans Pro" panose="020B0503030403020204" pitchFamily="34" charset="77"/>
              </a:rPr>
              <a:t>Randomly sample 1,000 different targets </a:t>
            </a:r>
            <a:r>
              <a:rPr lang="en-US" altLang="ko-KR" sz="2400" dirty="0">
                <a:solidFill>
                  <a:srgbClr val="8B1513"/>
                </a:solidFill>
                <a:latin typeface="Source Sans Pro" panose="020B0503030403020204" pitchFamily="34" charset="77"/>
              </a:rPr>
              <a:t>across all motions</a:t>
            </a:r>
            <a:r>
              <a:rPr lang="en-US" altLang="ko-KR" sz="2400" dirty="0">
                <a:latin typeface="Source Sans Pro" panose="020B0503030403020204" pitchFamily="34" charset="77"/>
              </a:rPr>
              <a:t>.</a:t>
            </a:r>
            <a:endParaRPr lang="en-US" sz="2400" dirty="0">
              <a:latin typeface="Source Sans Pro" panose="020B0503030403020204" pitchFamily="34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34382-95DB-B5FE-7186-9756AB18F21B}"/>
              </a:ext>
            </a:extLst>
          </p:cNvPr>
          <p:cNvSpPr txBox="1"/>
          <p:nvPr/>
        </p:nvSpPr>
        <p:spPr>
          <a:xfrm>
            <a:off x="2849803" y="4361315"/>
            <a:ext cx="85597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/>
              <a:t>Use all the frames of </a:t>
            </a:r>
            <a:r>
              <a:rPr lang="en-US" sz="2400" dirty="0">
                <a:solidFill>
                  <a:srgbClr val="8B1513"/>
                </a:solidFill>
              </a:rPr>
              <a:t>the same motion </a:t>
            </a:r>
            <a:r>
              <a:rPr lang="en-US" sz="2400" dirty="0"/>
              <a:t>as targets.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76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Evaluation Metric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48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6A3E68B0-1A59-73F6-D735-AB34597EB0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ea typeface="Cambria Math" panose="02040503050406030204" pitchFamily="18" charset="0"/>
                  </a:rPr>
                  <a:t>Average L2 loss measures the average fitting error between a set of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>
                    <a:ea typeface="Cambria Math" panose="02040503050406030204" pitchFamily="18" charset="0"/>
                  </a:rPr>
                  <a:t> target shapes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𝒳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</m:sSubSup>
                  </m:oMath>
                </a14:m>
                <a:r>
                  <a:rPr lang="en-US" sz="2400" dirty="0"/>
                  <a:t> and deformed templates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sup>
                    </m:sSubSup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8" name="Subtitle 2">
                <a:extLst>
                  <a:ext uri="{FF2B5EF4-FFF2-40B4-BE49-F238E27FC236}">
                    <a16:creationId xmlns:a16="http://schemas.microsoft.com/office/drawing/2014/main" id="{6A3E68B0-1A59-73F6-D735-AB34597EB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827570"/>
              </a:xfrm>
              <a:prstGeom prst="rect">
                <a:avLst/>
              </a:prstGeom>
              <a:blipFill>
                <a:blip r:embed="rId5"/>
                <a:stretch>
                  <a:fillRect l="-965" t="-12308" b="-1076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14CED-6CE0-8017-FE34-98AA5F312C85}"/>
                  </a:ext>
                </a:extLst>
              </p:cNvPr>
              <p:cNvSpPr txBox="1"/>
              <p:nvPr/>
            </p:nvSpPr>
            <p:spPr>
              <a:xfrm>
                <a:off x="5560768" y="1998668"/>
                <a:ext cx="2562344" cy="103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K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KR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𝒳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KR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14CED-6CE0-8017-FE34-98AA5F312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0768" y="1998668"/>
                <a:ext cx="2562344" cy="1038489"/>
              </a:xfrm>
              <a:prstGeom prst="rect">
                <a:avLst/>
              </a:prstGeom>
              <a:blipFill>
                <a:blip r:embed="rId6"/>
                <a:stretch>
                  <a:fillRect l="-24631" t="-115663" b="-17469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57887CF-932D-58C4-F7B3-0B4A5F70A019}"/>
              </a:ext>
            </a:extLst>
          </p:cNvPr>
          <p:cNvSpPr txBox="1"/>
          <p:nvPr/>
        </p:nvSpPr>
        <p:spPr>
          <a:xfrm>
            <a:off x="3724507" y="2315003"/>
            <a:ext cx="20319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KR" sz="2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Avg. L2 Loss = </a:t>
            </a:r>
            <a:endParaRPr lang="en-KR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7FEB1-29FC-C7D7-983B-AFAEF3339D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468" y="3086524"/>
            <a:ext cx="1861839" cy="30053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1D52C4-3182-15F1-18D7-939B9962E0D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6195" y="3086524"/>
            <a:ext cx="1861839" cy="3005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8A8D41-2E2B-3223-0B28-DBF0C13498CA}"/>
                  </a:ext>
                </a:extLst>
              </p:cNvPr>
              <p:cNvSpPr txBox="1"/>
              <p:nvPr/>
            </p:nvSpPr>
            <p:spPr>
              <a:xfrm>
                <a:off x="3559875" y="6049217"/>
                <a:ext cx="160702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Source Sans Pro" panose="020B0503030403020204" pitchFamily="34" charset="77"/>
                    <a:ea typeface="Cambria Math" panose="02040503050406030204" pitchFamily="18" charset="0"/>
                  </a:rPr>
                  <a:t>Target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𝒳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KR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8A8D41-2E2B-3223-0B28-DBF0C1349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875" y="6049217"/>
                <a:ext cx="1607024" cy="400110"/>
              </a:xfrm>
              <a:prstGeom prst="rect">
                <a:avLst/>
              </a:prstGeom>
              <a:blipFill>
                <a:blip r:embed="rId9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E701D3-52B7-B55E-D874-7A4A68FA46B6}"/>
                  </a:ext>
                </a:extLst>
              </p:cNvPr>
              <p:cNvSpPr txBox="1"/>
              <p:nvPr/>
            </p:nvSpPr>
            <p:spPr>
              <a:xfrm>
                <a:off x="6428095" y="6062415"/>
                <a:ext cx="309804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>
                    <a:latin typeface="Source Sans Pro" panose="020B0503030403020204" pitchFamily="34" charset="77"/>
                    <a:ea typeface="Cambria Math" panose="02040503050406030204" pitchFamily="18" charset="0"/>
                  </a:rPr>
                  <a:t>Deformed template</a:t>
                </a:r>
                <a:r>
                  <a:rPr 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KR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0E701D3-52B7-B55E-D874-7A4A68FA4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8095" y="6062415"/>
                <a:ext cx="3098041" cy="400110"/>
              </a:xfrm>
              <a:prstGeom prst="rect">
                <a:avLst/>
              </a:prstGeom>
              <a:blipFill>
                <a:blip r:embed="rId10"/>
                <a:stretch>
                  <a:fillRect t="-9375" b="-2500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-Right Arrow 12">
            <a:extLst>
              <a:ext uri="{FF2B5EF4-FFF2-40B4-BE49-F238E27FC236}">
                <a16:creationId xmlns:a16="http://schemas.microsoft.com/office/drawing/2014/main" id="{DD54E7B4-4DFD-8840-683E-DC6E9A40347A}"/>
              </a:ext>
            </a:extLst>
          </p:cNvPr>
          <p:cNvSpPr/>
          <p:nvPr/>
        </p:nvSpPr>
        <p:spPr>
          <a:xfrm>
            <a:off x="5294307" y="4473537"/>
            <a:ext cx="1603388" cy="263661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C92C2-AE31-530D-2BA5-F1BCBD779129}"/>
              </a:ext>
            </a:extLst>
          </p:cNvPr>
          <p:cNvSpPr txBox="1"/>
          <p:nvPr/>
        </p:nvSpPr>
        <p:spPr>
          <a:xfrm>
            <a:off x="5290671" y="4737198"/>
            <a:ext cx="16070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Cambria Math" panose="02040503050406030204" pitchFamily="18" charset="0"/>
              </a:rPr>
              <a:t>Vertex-to-vertex error</a:t>
            </a:r>
            <a:endParaRPr lang="en-KR" sz="1600" dirty="0"/>
          </a:p>
        </p:txBody>
      </p:sp>
    </p:spTree>
    <p:extLst>
      <p:ext uri="{BB962C8B-B14F-4D97-AF65-F5344CB8AC3E}">
        <p14:creationId xmlns:p14="http://schemas.microsoft.com/office/powerpoint/2010/main" val="997850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Baselines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49</a:t>
            </a:fld>
            <a:endParaRPr lang="en-K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4141043B-52D7-E397-8A0A-54C9D2318E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5"/>
                <a:ext cx="10515600" cy="33511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FPS: Geodesic Farthest Point Sampling</a:t>
                </a:r>
              </a:p>
              <a:p>
                <a:r>
                  <a:rPr lang="en-US" sz="2400" dirty="0">
                    <a:ea typeface="Source Sans Pro" panose="020B0503030403020204" pitchFamily="34" charset="0"/>
                  </a:rPr>
                  <a:t>Random search: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i="1" dirty="0"/>
                  <a:t> </a:t>
                </a:r>
                <a:r>
                  <a:rPr lang="en-US" sz="2400" dirty="0"/>
                  <a:t>steps.</a:t>
                </a:r>
              </a:p>
              <a:p>
                <a:r>
                  <a:rPr lang="en-US" sz="2400" dirty="0" err="1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KeyPointDeformer</a:t>
                </a:r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(KPD) [</a:t>
                </a:r>
                <a:r>
                  <a:rPr lang="en-US" sz="2400" dirty="0" err="1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Jakab</a:t>
                </a:r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 et al., 2021]: </a:t>
                </a:r>
                <a:r>
                  <a:rPr lang="en-US" sz="2400" dirty="0">
                    <a:ea typeface="Source Sans Pro" panose="020B0503030403020204" pitchFamily="34" charset="0"/>
                  </a:rPr>
                  <a:t>T</a:t>
                </a:r>
                <a: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  <a:t>rained with our data.</a:t>
                </a:r>
                <a:br>
                  <a:rPr lang="en-US" sz="2400" dirty="0">
                    <a:latin typeface="Source Sans Pro" panose="020B0503030403020204" pitchFamily="34" charset="77"/>
                    <a:ea typeface="Source Sans Pro" panose="020B0503030403020204" pitchFamily="34" charset="0"/>
                  </a:rPr>
                </a:br>
                <a:endParaRPr lang="en-US" sz="2400" dirty="0">
                  <a:latin typeface="Source Sans Pro" panose="020B0503030403020204" pitchFamily="34" charset="77"/>
                  <a:ea typeface="Source Sans Pro" panose="020B0503030403020204" pitchFamily="34" charset="0"/>
                </a:endParaRPr>
              </a:p>
              <a:p>
                <a:endParaRPr lang="en-US" sz="2400" dirty="0">
                  <a:latin typeface="Source Sans Pro" panose="020B0503030403020204" pitchFamily="34" charset="77"/>
                  <a:ea typeface="Source Sans Pro" panose="020B0503030403020204" pitchFamily="34" charset="0"/>
                </a:endParaRPr>
              </a:p>
            </p:txBody>
          </p:sp>
        </mc:Choice>
        <mc:Fallback xmlns="">
          <p:sp>
            <p:nvSpPr>
              <p:cNvPr id="5" name="Subtitle 2">
                <a:extLst>
                  <a:ext uri="{FF2B5EF4-FFF2-40B4-BE49-F238E27FC236}">
                    <a16:creationId xmlns:a16="http://schemas.microsoft.com/office/drawing/2014/main" id="{4141043B-52D7-E397-8A0A-54C9D2318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5"/>
                <a:ext cx="10515600" cy="3351169"/>
              </a:xfrm>
              <a:prstGeom prst="rect">
                <a:avLst/>
              </a:prstGeom>
              <a:blipFill>
                <a:blip r:embed="rId5"/>
                <a:stretch>
                  <a:fillRect l="-844" t="-3030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4343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Motivation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8275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ea typeface="Source Sans Pro" panose="020B0503030403020204" pitchFamily="34" charset="0"/>
              </a:rPr>
              <a:t>Users can edit the mesh by adjusting the positions of the handles to achieve the desired deformed shape.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909C7-F6D3-E8C5-9B1D-220ADDD4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</a:t>
            </a:fld>
            <a:endParaRPr lang="en-K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27B09A-AB93-99F1-8E5A-55DF3B881C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5" b="2305"/>
          <a:stretch/>
        </p:blipFill>
        <p:spPr>
          <a:xfrm>
            <a:off x="1903998" y="2346158"/>
            <a:ext cx="2133112" cy="3726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1E06ED-B1C4-1D11-DFBD-D6F1E3518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5" b="2305"/>
          <a:stretch/>
        </p:blipFill>
        <p:spPr>
          <a:xfrm>
            <a:off x="4996371" y="2346158"/>
            <a:ext cx="2133111" cy="3726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9AB5F0-7EE1-C61D-4BEB-694C6A0A68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05" b="2305"/>
          <a:stretch/>
        </p:blipFill>
        <p:spPr>
          <a:xfrm>
            <a:off x="8088743" y="2346158"/>
            <a:ext cx="2133112" cy="37265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53597-5375-D092-5171-DEF9F16D0697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Pop-Out Motion [Lee et al., 2022]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58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Baseline 1 – FPS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7E97F-529C-52FA-447B-AE7910B0D48F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30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Geodesic Farthest Point Sampling (FPS) is </a:t>
            </a:r>
            <a:r>
              <a:rPr lang="en-US" sz="2400" dirty="0">
                <a:solidFill>
                  <a:srgbClr val="8B1513"/>
                </a:solidFill>
              </a:rPr>
              <a:t>our initial set of control points</a:t>
            </a:r>
            <a:r>
              <a:rPr lang="en-US" sz="2400" dirty="0"/>
              <a:t>, as the final set </a:t>
            </a:r>
            <a:r>
              <a:rPr lang="en-US" sz="2400" dirty="0">
                <a:solidFill>
                  <a:srgbClr val="8B1513"/>
                </a:solidFill>
              </a:rPr>
              <a:t>without searching</a:t>
            </a:r>
            <a:r>
              <a:rPr lang="en-US" sz="2400" dirty="0"/>
              <a:t>.</a:t>
            </a:r>
            <a:r>
              <a:rPr lang="en-US" sz="20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50</a:t>
            </a:fld>
            <a:endParaRPr lang="en-K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A9F003-2FEB-C6FD-7BF3-C8B6BA1016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643" y="2517913"/>
            <a:ext cx="2392406" cy="3089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610D9-AB41-0C1C-E88F-60E40AA28B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492" y="2426034"/>
            <a:ext cx="2217783" cy="3273142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451257D8-7ED4-9917-94B9-E5FEA5C81A48}"/>
              </a:ext>
            </a:extLst>
          </p:cNvPr>
          <p:cNvSpPr/>
          <p:nvPr/>
        </p:nvSpPr>
        <p:spPr>
          <a:xfrm>
            <a:off x="5566954" y="3869825"/>
            <a:ext cx="1058092" cy="470263"/>
          </a:xfrm>
          <a:prstGeom prst="rightArrow">
            <a:avLst/>
          </a:prstGeom>
          <a:solidFill>
            <a:srgbClr val="8B151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4227666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Baseline 2 – Random Search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0F7E97F-529C-52FA-447B-AE7910B0D4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53001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Iterate the </a:t>
                </a:r>
                <a:r>
                  <a:rPr lang="en-US" sz="2400" dirty="0">
                    <a:solidFill>
                      <a:srgbClr val="8B1513"/>
                    </a:solidFill>
                  </a:rPr>
                  <a:t>random set sampling process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i="1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sz="2400" i="1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</a:rPr>
                  <a:t> times</a:t>
                </a:r>
                <a:r>
                  <a:rPr lang="en-US" sz="2400" dirty="0"/>
                  <a:t>, which is significantly larger than the number of iterations in our method.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0F7E97F-529C-52FA-447B-AE7910B0D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5300178"/>
              </a:xfrm>
              <a:prstGeom prst="rect">
                <a:avLst/>
              </a:prstGeom>
              <a:blipFill>
                <a:blip r:embed="rId5"/>
                <a:stretch>
                  <a:fillRect l="-965" t="-191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51</a:t>
            </a:fld>
            <a:endParaRPr lang="en-K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AADD7-4BBB-6A7A-95AE-A72CB7A2BE10}"/>
              </a:ext>
            </a:extLst>
          </p:cNvPr>
          <p:cNvSpPr txBox="1"/>
          <p:nvPr/>
        </p:nvSpPr>
        <p:spPr>
          <a:xfrm>
            <a:off x="2691765" y="6245816"/>
            <a:ext cx="155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7AD56-85B4-F0F9-D83D-D34F1B1F811C}"/>
              </a:ext>
            </a:extLst>
          </p:cNvPr>
          <p:cNvSpPr txBox="1"/>
          <p:nvPr/>
        </p:nvSpPr>
        <p:spPr>
          <a:xfrm>
            <a:off x="5319517" y="6245816"/>
            <a:ext cx="155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4F8BCC-1E79-FF68-6177-E27799BE3E41}"/>
              </a:ext>
            </a:extLst>
          </p:cNvPr>
          <p:cNvSpPr txBox="1"/>
          <p:nvPr/>
        </p:nvSpPr>
        <p:spPr>
          <a:xfrm>
            <a:off x="7947269" y="6091928"/>
            <a:ext cx="155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Deformed</a:t>
            </a:r>
          </a:p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6A72F-91CF-9424-1639-5F307B1BE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2270696"/>
            <a:ext cx="7772400" cy="385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649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Baseline 3 – </a:t>
            </a:r>
            <a:r>
              <a:rPr lang="en-US" altLang="ko-KR" sz="3600" dirty="0" err="1"/>
              <a:t>KeypointDeformer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7E97F-529C-52FA-447B-AE7910B0D48F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30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400" dirty="0" err="1"/>
              <a:t>KeypointDeformer</a:t>
            </a:r>
            <a:r>
              <a:rPr lang="en-US" altLang="ko-KR" sz="2400" dirty="0"/>
              <a:t> is a neural-network-based approach to predict </a:t>
            </a:r>
            <a:r>
              <a:rPr lang="en-US" altLang="ko-KR" sz="2400" dirty="0" err="1"/>
              <a:t>keypoints</a:t>
            </a:r>
            <a:r>
              <a:rPr lang="en-US" altLang="ko-KR" sz="2400" dirty="0"/>
              <a:t> on shapes and align the template to the target through </a:t>
            </a:r>
            <a:r>
              <a:rPr lang="en-US" altLang="ko-KR" sz="2400" dirty="0">
                <a:solidFill>
                  <a:srgbClr val="8B1513"/>
                </a:solidFill>
              </a:rPr>
              <a:t>cage-based deformation</a:t>
            </a:r>
            <a:r>
              <a:rPr lang="en-US" altLang="ko-KR" sz="2400" dirty="0"/>
              <a:t>. 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EB69-F8FB-E7DC-F73F-94128AC38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52</a:t>
            </a:fld>
            <a:endParaRPr lang="en-K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81730-4DDD-C6E7-A28E-A4BAC2CA0B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943" y="2508070"/>
            <a:ext cx="7482114" cy="3292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B24192-0B6D-DC18-B154-7CB4BA095ADC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KeypointDeformer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[</a:t>
            </a:r>
            <a:r>
              <a:rPr lang="en-US" sz="1600" dirty="0" err="1">
                <a:latin typeface="Source Sans Pro" panose="020B0503030403020204" pitchFamily="34" charset="77"/>
                <a:ea typeface="Source Sans Pro" panose="020B0503030403020204" pitchFamily="34" charset="0"/>
              </a:rPr>
              <a:t>Jakab</a:t>
            </a:r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 et al., 2021]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6117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A70E8AC-2BDF-E834-5CE8-14B15AA14F10}"/>
              </a:ext>
            </a:extLst>
          </p:cNvPr>
          <p:cNvSpPr txBox="1"/>
          <p:nvPr/>
        </p:nvSpPr>
        <p:spPr>
          <a:xfrm>
            <a:off x="6707841" y="1162367"/>
            <a:ext cx="1412578" cy="400110"/>
          </a:xfrm>
          <a:prstGeom prst="rect">
            <a:avLst/>
          </a:prstGeom>
          <a:solidFill>
            <a:srgbClr val="FFFF57"/>
          </a:solidFill>
        </p:spPr>
        <p:txBody>
          <a:bodyPr wrap="square">
            <a:spAutoFit/>
          </a:bodyPr>
          <a:lstStyle/>
          <a:p>
            <a:endParaRPr lang="en-KR" sz="2000" dirty="0">
              <a:latin typeface="Source Sans Pro" panose="020B0503030403020204" pitchFamily="34" charset="77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SMPL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0B9E70-46A5-B571-891F-5BFE7A5E5A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2169" y="2635222"/>
            <a:ext cx="7315200" cy="25339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20D6D94-304E-587C-A266-8AB2227EE9C9}"/>
              </a:ext>
            </a:extLst>
          </p:cNvPr>
          <p:cNvSpPr txBox="1"/>
          <p:nvPr/>
        </p:nvSpPr>
        <p:spPr>
          <a:xfrm>
            <a:off x="2131956" y="2344321"/>
            <a:ext cx="906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673642-3016-9ED0-96B8-C5B3D66B61B1}"/>
              </a:ext>
            </a:extLst>
          </p:cNvPr>
          <p:cNvSpPr txBox="1"/>
          <p:nvPr/>
        </p:nvSpPr>
        <p:spPr>
          <a:xfrm>
            <a:off x="3451125" y="2348957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068DBA-1188-D37C-D449-30666AB0CF80}"/>
              </a:ext>
            </a:extLst>
          </p:cNvPr>
          <p:cNvSpPr txBox="1"/>
          <p:nvPr/>
        </p:nvSpPr>
        <p:spPr>
          <a:xfrm>
            <a:off x="4754934" y="2344321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923812-D2E0-1786-234B-FD577BB51C31}"/>
              </a:ext>
            </a:extLst>
          </p:cNvPr>
          <p:cNvSpPr txBox="1"/>
          <p:nvPr/>
        </p:nvSpPr>
        <p:spPr>
          <a:xfrm>
            <a:off x="5842630" y="2344321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B30F1C-AAF0-9512-4A5E-C34F5CDF659A}"/>
              </a:ext>
            </a:extLst>
          </p:cNvPr>
          <p:cNvSpPr txBox="1"/>
          <p:nvPr/>
        </p:nvSpPr>
        <p:spPr>
          <a:xfrm>
            <a:off x="7179714" y="2344320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KPD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7FF4A51-2FF4-8673-4C59-AF46DF028641}"/>
              </a:ext>
            </a:extLst>
          </p:cNvPr>
          <p:cNvSpPr txBox="1"/>
          <p:nvPr/>
        </p:nvSpPr>
        <p:spPr>
          <a:xfrm>
            <a:off x="8406056" y="234432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E1633-6703-EB77-1A0C-E39D30F9A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53</a:t>
            </a:fld>
            <a:endParaRPr lang="en-K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8F406-A505-13CB-E8BE-E0DA3A409C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390569" y="5294916"/>
            <a:ext cx="4876800" cy="1231110"/>
          </a:xfrm>
          <a:prstGeom prst="rect">
            <a:avLst/>
          </a:prstGeom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CE9DF73A-3A5F-3ADC-CC25-A0E9A7DF9A90}"/>
              </a:ext>
            </a:extLst>
          </p:cNvPr>
          <p:cNvSpPr/>
          <p:nvPr/>
        </p:nvSpPr>
        <p:spPr>
          <a:xfrm rot="10800000">
            <a:off x="9369778" y="2928172"/>
            <a:ext cx="187650" cy="199797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30A4D339-279B-A8A7-BA21-AFE78917FF03}"/>
              </a:ext>
            </a:extLst>
          </p:cNvPr>
          <p:cNvSpPr/>
          <p:nvPr/>
        </p:nvSpPr>
        <p:spPr>
          <a:xfrm rot="10800000">
            <a:off x="9369778" y="5386212"/>
            <a:ext cx="187650" cy="1139813"/>
          </a:xfrm>
          <a:prstGeom prst="lef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9BDE9D-F1A3-F627-473F-13902C69364F}"/>
              </a:ext>
            </a:extLst>
          </p:cNvPr>
          <p:cNvSpPr txBox="1"/>
          <p:nvPr/>
        </p:nvSpPr>
        <p:spPr>
          <a:xfrm>
            <a:off x="9655899" y="3682549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Deformed template </a:t>
            </a:r>
          </a:p>
          <a:p>
            <a:pPr algn="ctr"/>
            <a:r>
              <a:rPr lang="en-US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with target</a:t>
            </a:r>
            <a:endParaRPr lang="en-KR" sz="14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E96068-15B3-46D5-61BD-5B211A1865B9}"/>
              </a:ext>
            </a:extLst>
          </p:cNvPr>
          <p:cNvSpPr txBox="1"/>
          <p:nvPr/>
        </p:nvSpPr>
        <p:spPr>
          <a:xfrm>
            <a:off x="9788146" y="5646525"/>
            <a:ext cx="1433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Vertex-to-vertex </a:t>
            </a:r>
          </a:p>
          <a:p>
            <a:pPr algn="ctr"/>
            <a:r>
              <a:rPr lang="en-US" sz="14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error map</a:t>
            </a:r>
            <a:endParaRPr lang="en-KR" sz="14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2C59D2-0D41-47D7-6BDE-640FA35EB54D}"/>
              </a:ext>
            </a:extLst>
          </p:cNvPr>
          <p:cNvGrpSpPr/>
          <p:nvPr/>
        </p:nvGrpSpPr>
        <p:grpSpPr>
          <a:xfrm>
            <a:off x="3493604" y="5291011"/>
            <a:ext cx="736974" cy="1388903"/>
            <a:chOff x="3785570" y="4139387"/>
            <a:chExt cx="736974" cy="13889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A59DCF-4E6C-D0CA-90AC-69297365F1D7}"/>
                </a:ext>
              </a:extLst>
            </p:cNvPr>
            <p:cNvSpPr/>
            <p:nvPr/>
          </p:nvSpPr>
          <p:spPr>
            <a:xfrm flipH="1">
              <a:off x="4345752" y="4234588"/>
              <a:ext cx="176792" cy="1139814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57A79-56E7-03EB-1312-3D33B31F3541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F85D78-CCD4-9273-1F19-07A1F97090F7}"/>
                </a:ext>
              </a:extLst>
            </p:cNvPr>
            <p:cNvSpPr txBox="1"/>
            <p:nvPr/>
          </p:nvSpPr>
          <p:spPr>
            <a:xfrm>
              <a:off x="3785570" y="5220513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0B8D418E-20EC-598F-430D-CE3536540CE9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4223970" cy="39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2000" dirty="0"/>
              <a:t>White shape: the deformed template.                           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4DBEC6-7D2F-BFD8-29B4-DE0D52594092}"/>
              </a:ext>
            </a:extLst>
          </p:cNvPr>
          <p:cNvSpPr txBox="1"/>
          <p:nvPr/>
        </p:nvSpPr>
        <p:spPr>
          <a:xfrm>
            <a:off x="838200" y="1602964"/>
            <a:ext cx="10383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ko-KR" sz="2000" dirty="0">
                <a:highlight>
                  <a:srgbClr val="00FFFF"/>
                </a:highlight>
                <a:latin typeface="Source Sans Pro" panose="020B0503030403020204" pitchFamily="34" charset="77"/>
              </a:rPr>
              <a:t>Error map</a:t>
            </a:r>
            <a:r>
              <a:rPr lang="en-US" altLang="ko-KR" sz="2000" dirty="0">
                <a:latin typeface="Source Sans Pro" panose="020B0503030403020204" pitchFamily="34" charset="77"/>
              </a:rPr>
              <a:t>: vertex-to-vertex error between the deformed template and target shape.</a:t>
            </a:r>
            <a:r>
              <a:rPr lang="ko-KR" altLang="en-US" sz="2000" dirty="0">
                <a:latin typeface="Source Sans Pro" panose="020B0503030403020204" pitchFamily="34" charset="77"/>
              </a:rPr>
              <a:t> </a:t>
            </a:r>
            <a:endParaRPr lang="en-US" sz="2000" dirty="0">
              <a:latin typeface="Source Sans Pro" panose="020B0503030403020204" pitchFamily="34" charset="77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AC6F7C-C9CA-1EF5-1915-A5F6D4374299}"/>
              </a:ext>
            </a:extLst>
          </p:cNvPr>
          <p:cNvCxnSpPr>
            <a:cxnSpLocks/>
          </p:cNvCxnSpPr>
          <p:nvPr/>
        </p:nvCxnSpPr>
        <p:spPr>
          <a:xfrm flipH="1" flipV="1">
            <a:off x="5018409" y="4664762"/>
            <a:ext cx="43761" cy="625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FE9BEC-045D-1BAD-472D-E06004687423}"/>
              </a:ext>
            </a:extLst>
          </p:cNvPr>
          <p:cNvSpPr txBox="1"/>
          <p:nvPr/>
        </p:nvSpPr>
        <p:spPr>
          <a:xfrm>
            <a:off x="6666895" y="1187681"/>
            <a:ext cx="3511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Source Sans Pro" panose="020B0503030403020204" pitchFamily="34" charset="77"/>
              </a:rPr>
              <a:t>Yellow shape: the target shape.</a:t>
            </a:r>
            <a:endParaRPr lang="en-KR" sz="2000" dirty="0">
              <a:latin typeface="Source Sans Pro" panose="020B0503030403020204" pitchFamily="34" charset="77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FE363E4-7D45-751F-241E-3634D29C4B68}"/>
              </a:ext>
            </a:extLst>
          </p:cNvPr>
          <p:cNvCxnSpPr>
            <a:cxnSpLocks/>
          </p:cNvCxnSpPr>
          <p:nvPr/>
        </p:nvCxnSpPr>
        <p:spPr>
          <a:xfrm flipH="1" flipV="1">
            <a:off x="6211001" y="4667583"/>
            <a:ext cx="43761" cy="625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7B946A-4744-4344-7CDD-DDCDD9FD952E}"/>
              </a:ext>
            </a:extLst>
          </p:cNvPr>
          <p:cNvCxnSpPr>
            <a:cxnSpLocks/>
          </p:cNvCxnSpPr>
          <p:nvPr/>
        </p:nvCxnSpPr>
        <p:spPr>
          <a:xfrm flipH="1" flipV="1">
            <a:off x="7504733" y="4664762"/>
            <a:ext cx="43761" cy="625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66FEF07-F3AD-C8E0-6FB5-6FA9DD30F07A}"/>
              </a:ext>
            </a:extLst>
          </p:cNvPr>
          <p:cNvCxnSpPr>
            <a:cxnSpLocks/>
          </p:cNvCxnSpPr>
          <p:nvPr/>
        </p:nvCxnSpPr>
        <p:spPr>
          <a:xfrm flipH="1" flipV="1">
            <a:off x="8651235" y="4652634"/>
            <a:ext cx="43761" cy="6250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1231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SMAL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8A705-2CDD-BF40-B1B5-6F71AD693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747032"/>
            <a:ext cx="10175260" cy="30623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C4F48D-996D-86EC-7FE5-C0E71107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54</a:t>
            </a:fld>
            <a:endParaRPr lang="en-KR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0F288C-DC61-F565-F2A6-0748530E34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172" y="4878198"/>
            <a:ext cx="6804074" cy="1670941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DD2667-A7AE-8CC7-130C-D6B2E39155D1}"/>
              </a:ext>
            </a:extLst>
          </p:cNvPr>
          <p:cNvCxnSpPr>
            <a:cxnSpLocks/>
          </p:cNvCxnSpPr>
          <p:nvPr/>
        </p:nvCxnSpPr>
        <p:spPr>
          <a:xfrm flipH="1" flipV="1">
            <a:off x="5308087" y="5753658"/>
            <a:ext cx="43761" cy="6250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55BE185-5A75-A8F6-1528-5944ECF842DE}"/>
              </a:ext>
            </a:extLst>
          </p:cNvPr>
          <p:cNvCxnSpPr>
            <a:cxnSpLocks/>
          </p:cNvCxnSpPr>
          <p:nvPr/>
        </p:nvCxnSpPr>
        <p:spPr>
          <a:xfrm flipH="1" flipV="1">
            <a:off x="10335748" y="5753658"/>
            <a:ext cx="98036" cy="5918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5F09CC1-3DCD-0017-F777-171D2D8212D2}"/>
              </a:ext>
            </a:extLst>
          </p:cNvPr>
          <p:cNvSpPr txBox="1"/>
          <p:nvPr/>
        </p:nvSpPr>
        <p:spPr>
          <a:xfrm>
            <a:off x="1158089" y="1453778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E984E0-DFEA-6816-49B1-B3E2C19032BD}"/>
              </a:ext>
            </a:extLst>
          </p:cNvPr>
          <p:cNvSpPr txBox="1"/>
          <p:nvPr/>
        </p:nvSpPr>
        <p:spPr>
          <a:xfrm>
            <a:off x="2994192" y="145377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0A0B71-2468-AAA3-E815-F836DF471E27}"/>
              </a:ext>
            </a:extLst>
          </p:cNvPr>
          <p:cNvSpPr txBox="1"/>
          <p:nvPr/>
        </p:nvSpPr>
        <p:spPr>
          <a:xfrm>
            <a:off x="4778775" y="1439255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429CCF-9A2E-FC9E-FDF2-9805BA0B7775}"/>
              </a:ext>
            </a:extLst>
          </p:cNvPr>
          <p:cNvSpPr txBox="1"/>
          <p:nvPr/>
        </p:nvSpPr>
        <p:spPr>
          <a:xfrm>
            <a:off x="6269900" y="1439254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65F4C0-63F4-E256-45F2-34E5F3525E8E}"/>
              </a:ext>
            </a:extLst>
          </p:cNvPr>
          <p:cNvSpPr txBox="1"/>
          <p:nvPr/>
        </p:nvSpPr>
        <p:spPr>
          <a:xfrm>
            <a:off x="8176677" y="143925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KPD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A82E0E8-7AE1-81C1-33E2-7B347C3661FD}"/>
              </a:ext>
            </a:extLst>
          </p:cNvPr>
          <p:cNvSpPr txBox="1"/>
          <p:nvPr/>
        </p:nvSpPr>
        <p:spPr>
          <a:xfrm>
            <a:off x="9858821" y="1439252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ED0F2B-7E77-BBD6-A9C7-08B22623B650}"/>
              </a:ext>
            </a:extLst>
          </p:cNvPr>
          <p:cNvGrpSpPr/>
          <p:nvPr/>
        </p:nvGrpSpPr>
        <p:grpSpPr>
          <a:xfrm>
            <a:off x="3342880" y="4902264"/>
            <a:ext cx="762715" cy="1632814"/>
            <a:chOff x="3792611" y="4139387"/>
            <a:chExt cx="762715" cy="163281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D140DD-82DC-7360-F9C1-F988EC5543D7}"/>
                </a:ext>
              </a:extLst>
            </p:cNvPr>
            <p:cNvSpPr/>
            <p:nvPr/>
          </p:nvSpPr>
          <p:spPr>
            <a:xfrm flipH="1">
              <a:off x="4345752" y="4192384"/>
              <a:ext cx="209574" cy="155666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67F95A-B259-615D-90BB-8485B9E6037B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C13100-DFDE-4BD9-61D0-2DB94896EEDD}"/>
                </a:ext>
              </a:extLst>
            </p:cNvPr>
            <p:cNvSpPr txBox="1"/>
            <p:nvPr/>
          </p:nvSpPr>
          <p:spPr>
            <a:xfrm>
              <a:off x="3792611" y="5464424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54022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ED813-2F72-5DDC-4DAA-B5E799D90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788642"/>
            <a:ext cx="10175259" cy="2853637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SMAL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79187A-D169-A254-5B19-40BF7D53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55</a:t>
            </a:fld>
            <a:endParaRPr lang="en-KR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4A3A34-11BB-ADD8-ABF4-BB0AF93253F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562" y="4724557"/>
            <a:ext cx="6738425" cy="1624679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22C167-DFA0-4E66-BA52-1522500B3532}"/>
              </a:ext>
            </a:extLst>
          </p:cNvPr>
          <p:cNvCxnSpPr>
            <a:cxnSpLocks/>
          </p:cNvCxnSpPr>
          <p:nvPr/>
        </p:nvCxnSpPr>
        <p:spPr>
          <a:xfrm flipV="1">
            <a:off x="6096000" y="5229149"/>
            <a:ext cx="153030" cy="3077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B683EE3-F524-1B13-8253-6AEC9B1BF836}"/>
              </a:ext>
            </a:extLst>
          </p:cNvPr>
          <p:cNvCxnSpPr>
            <a:cxnSpLocks/>
          </p:cNvCxnSpPr>
          <p:nvPr/>
        </p:nvCxnSpPr>
        <p:spPr>
          <a:xfrm flipV="1">
            <a:off x="9482797" y="5161101"/>
            <a:ext cx="205420" cy="33974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FD8514C-7891-5DCC-2B03-436202878EEB}"/>
              </a:ext>
            </a:extLst>
          </p:cNvPr>
          <p:cNvSpPr txBox="1"/>
          <p:nvPr/>
        </p:nvSpPr>
        <p:spPr>
          <a:xfrm>
            <a:off x="1158089" y="1453778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68BE11-610A-EA52-10B3-5C76F50244FC}"/>
              </a:ext>
            </a:extLst>
          </p:cNvPr>
          <p:cNvSpPr txBox="1"/>
          <p:nvPr/>
        </p:nvSpPr>
        <p:spPr>
          <a:xfrm>
            <a:off x="2994192" y="145377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6DD1A4-EF64-2308-6847-E42973B91850}"/>
              </a:ext>
            </a:extLst>
          </p:cNvPr>
          <p:cNvSpPr txBox="1"/>
          <p:nvPr/>
        </p:nvSpPr>
        <p:spPr>
          <a:xfrm>
            <a:off x="4778775" y="1439255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93B15-CFAD-FD41-B5F3-66A10FDAE1F4}"/>
              </a:ext>
            </a:extLst>
          </p:cNvPr>
          <p:cNvSpPr txBox="1"/>
          <p:nvPr/>
        </p:nvSpPr>
        <p:spPr>
          <a:xfrm>
            <a:off x="6269900" y="1439254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414E56-4B62-E316-FA74-071B6FCC80DF}"/>
              </a:ext>
            </a:extLst>
          </p:cNvPr>
          <p:cNvSpPr txBox="1"/>
          <p:nvPr/>
        </p:nvSpPr>
        <p:spPr>
          <a:xfrm>
            <a:off x="8176677" y="143925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KPD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04CB73-39BA-E82A-702F-3E5256E100DC}"/>
              </a:ext>
            </a:extLst>
          </p:cNvPr>
          <p:cNvSpPr txBox="1"/>
          <p:nvPr/>
        </p:nvSpPr>
        <p:spPr>
          <a:xfrm>
            <a:off x="9858821" y="1439252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C32EC4-69B5-1904-C23D-6122EDB00C33}"/>
              </a:ext>
            </a:extLst>
          </p:cNvPr>
          <p:cNvGrpSpPr/>
          <p:nvPr/>
        </p:nvGrpSpPr>
        <p:grpSpPr>
          <a:xfrm>
            <a:off x="3335044" y="4684434"/>
            <a:ext cx="762715" cy="1632814"/>
            <a:chOff x="3792611" y="4139387"/>
            <a:chExt cx="762715" cy="163281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9779AE-6C61-4118-281C-668D3B88CBF6}"/>
                </a:ext>
              </a:extLst>
            </p:cNvPr>
            <p:cNvSpPr/>
            <p:nvPr/>
          </p:nvSpPr>
          <p:spPr>
            <a:xfrm flipH="1">
              <a:off x="4345752" y="4192384"/>
              <a:ext cx="209574" cy="155666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CF6FA12-D220-E896-6124-8194A6A40341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96CF4D-C39D-19A3-CBD7-112A68686172}"/>
                </a:ext>
              </a:extLst>
            </p:cNvPr>
            <p:cNvSpPr txBox="1"/>
            <p:nvPr/>
          </p:nvSpPr>
          <p:spPr>
            <a:xfrm>
              <a:off x="3792611" y="5464424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6997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SMAL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2FA7BCF-0D12-1357-E194-67DD86E5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56</a:t>
            </a:fld>
            <a:endParaRPr lang="en-KR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AAD682-8406-EC0C-1688-C6328F63FA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376" y="4984929"/>
            <a:ext cx="6765015" cy="163454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823654D-5379-427F-506A-0EBEED94C807}"/>
              </a:ext>
            </a:extLst>
          </p:cNvPr>
          <p:cNvCxnSpPr>
            <a:cxnSpLocks/>
          </p:cNvCxnSpPr>
          <p:nvPr/>
        </p:nvCxnSpPr>
        <p:spPr>
          <a:xfrm flipH="1" flipV="1">
            <a:off x="8891786" y="6003898"/>
            <a:ext cx="102089" cy="589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6B4C53-C68B-DB67-87B0-8C58F364C16F}"/>
              </a:ext>
            </a:extLst>
          </p:cNvPr>
          <p:cNvCxnSpPr>
            <a:cxnSpLocks/>
          </p:cNvCxnSpPr>
          <p:nvPr/>
        </p:nvCxnSpPr>
        <p:spPr>
          <a:xfrm flipH="1" flipV="1">
            <a:off x="10447444" y="6001423"/>
            <a:ext cx="98036" cy="59185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A40F593-A992-DC4F-86E3-3C90BC60B4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802319"/>
            <a:ext cx="10175258" cy="30763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7A311-172F-76F4-0F63-83F52AB125B6}"/>
              </a:ext>
            </a:extLst>
          </p:cNvPr>
          <p:cNvSpPr txBox="1"/>
          <p:nvPr/>
        </p:nvSpPr>
        <p:spPr>
          <a:xfrm>
            <a:off x="1158089" y="1453778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8867F-1790-B10C-F1D3-035A72FCB30B}"/>
              </a:ext>
            </a:extLst>
          </p:cNvPr>
          <p:cNvSpPr txBox="1"/>
          <p:nvPr/>
        </p:nvSpPr>
        <p:spPr>
          <a:xfrm>
            <a:off x="2994192" y="145377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2E1AB4-6461-03D5-0ABD-461FD29F179E}"/>
              </a:ext>
            </a:extLst>
          </p:cNvPr>
          <p:cNvSpPr txBox="1"/>
          <p:nvPr/>
        </p:nvSpPr>
        <p:spPr>
          <a:xfrm>
            <a:off x="4778775" y="1439255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13F4A3-DEA5-9F5B-5411-A04BB21B4DC8}"/>
              </a:ext>
            </a:extLst>
          </p:cNvPr>
          <p:cNvSpPr txBox="1"/>
          <p:nvPr/>
        </p:nvSpPr>
        <p:spPr>
          <a:xfrm>
            <a:off x="6269900" y="1439254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43AA71-66F4-4FE1-FF2D-752DF76F51EB}"/>
              </a:ext>
            </a:extLst>
          </p:cNvPr>
          <p:cNvSpPr txBox="1"/>
          <p:nvPr/>
        </p:nvSpPr>
        <p:spPr>
          <a:xfrm>
            <a:off x="8176677" y="143925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KPD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8A0E46-9296-40A0-8BF1-DFACDA951DC8}"/>
              </a:ext>
            </a:extLst>
          </p:cNvPr>
          <p:cNvSpPr txBox="1"/>
          <p:nvPr/>
        </p:nvSpPr>
        <p:spPr>
          <a:xfrm>
            <a:off x="9858821" y="1439252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688AAE-D5FA-C9AE-C0B4-CC705BA1A095}"/>
              </a:ext>
            </a:extLst>
          </p:cNvPr>
          <p:cNvGrpSpPr/>
          <p:nvPr/>
        </p:nvGrpSpPr>
        <p:grpSpPr>
          <a:xfrm>
            <a:off x="3324244" y="4974533"/>
            <a:ext cx="762715" cy="1632814"/>
            <a:chOff x="3792611" y="4139387"/>
            <a:chExt cx="762715" cy="163281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EB8176D-D0C6-C112-5F21-3670B1037A3E}"/>
                </a:ext>
              </a:extLst>
            </p:cNvPr>
            <p:cNvSpPr/>
            <p:nvPr/>
          </p:nvSpPr>
          <p:spPr>
            <a:xfrm flipH="1">
              <a:off x="4345752" y="4192384"/>
              <a:ext cx="209574" cy="155666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8928BE-10B7-69AE-123C-21A369865A02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54A44A-AE47-1DD4-5C08-89C65A3B5366}"/>
                </a:ext>
              </a:extLst>
            </p:cNvPr>
            <p:cNvSpPr txBox="1"/>
            <p:nvPr/>
          </p:nvSpPr>
          <p:spPr>
            <a:xfrm>
              <a:off x="3792611" y="5464424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911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SMAL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3041AB-8556-ADB8-A002-672E3A2F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57</a:t>
            </a:fld>
            <a:endParaRPr lang="en-KR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57143C-6104-7327-D961-8F5FCC1ED6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308" y="4905629"/>
            <a:ext cx="6765012" cy="162787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5B6DA2E-E36A-0356-C14A-4AEFF092E839}"/>
              </a:ext>
            </a:extLst>
          </p:cNvPr>
          <p:cNvCxnSpPr>
            <a:cxnSpLocks/>
          </p:cNvCxnSpPr>
          <p:nvPr/>
        </p:nvCxnSpPr>
        <p:spPr>
          <a:xfrm flipV="1">
            <a:off x="8046365" y="5112135"/>
            <a:ext cx="258214" cy="211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05E379C-1BBB-7A03-C9C8-F095DE548A7C}"/>
              </a:ext>
            </a:extLst>
          </p:cNvPr>
          <p:cNvCxnSpPr>
            <a:cxnSpLocks/>
          </p:cNvCxnSpPr>
          <p:nvPr/>
        </p:nvCxnSpPr>
        <p:spPr>
          <a:xfrm flipV="1">
            <a:off x="9691444" y="5112135"/>
            <a:ext cx="290756" cy="2056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A90281C-3B62-BC86-2CED-94D962D3B842}"/>
              </a:ext>
            </a:extLst>
          </p:cNvPr>
          <p:cNvCxnSpPr>
            <a:cxnSpLocks/>
          </p:cNvCxnSpPr>
          <p:nvPr/>
        </p:nvCxnSpPr>
        <p:spPr>
          <a:xfrm flipV="1">
            <a:off x="6488997" y="5112135"/>
            <a:ext cx="258214" cy="211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0B3CC6C-55B9-6497-4CD1-3CE1C6707087}"/>
              </a:ext>
            </a:extLst>
          </p:cNvPr>
          <p:cNvCxnSpPr>
            <a:cxnSpLocks/>
          </p:cNvCxnSpPr>
          <p:nvPr/>
        </p:nvCxnSpPr>
        <p:spPr>
          <a:xfrm flipV="1">
            <a:off x="4632228" y="5112135"/>
            <a:ext cx="258214" cy="211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EBF8226-E528-4DEB-B1DF-7A87655054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9" y="1855304"/>
            <a:ext cx="10175257" cy="29623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00F723-7149-F2F0-3EB4-D7541CC4B36F}"/>
              </a:ext>
            </a:extLst>
          </p:cNvPr>
          <p:cNvSpPr txBox="1"/>
          <p:nvPr/>
        </p:nvSpPr>
        <p:spPr>
          <a:xfrm>
            <a:off x="1158089" y="1453778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6840C1-BB56-AE06-48D6-339D3453E02D}"/>
              </a:ext>
            </a:extLst>
          </p:cNvPr>
          <p:cNvSpPr txBox="1"/>
          <p:nvPr/>
        </p:nvSpPr>
        <p:spPr>
          <a:xfrm>
            <a:off x="2994192" y="1453778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46E1A-5E9D-100B-0DA1-ABA2E4618617}"/>
              </a:ext>
            </a:extLst>
          </p:cNvPr>
          <p:cNvSpPr txBox="1"/>
          <p:nvPr/>
        </p:nvSpPr>
        <p:spPr>
          <a:xfrm>
            <a:off x="4778775" y="1439255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10370C-7F08-CC67-6FA2-59E9862C4B58}"/>
              </a:ext>
            </a:extLst>
          </p:cNvPr>
          <p:cNvSpPr txBox="1"/>
          <p:nvPr/>
        </p:nvSpPr>
        <p:spPr>
          <a:xfrm>
            <a:off x="6269900" y="1439254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Random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DBE644-B8A7-AEB3-ABC9-7C750B2F5728}"/>
              </a:ext>
            </a:extLst>
          </p:cNvPr>
          <p:cNvSpPr txBox="1"/>
          <p:nvPr/>
        </p:nvSpPr>
        <p:spPr>
          <a:xfrm>
            <a:off x="8176677" y="143925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KPD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615B3-F824-9BAD-B145-3CCDE12FDA6D}"/>
              </a:ext>
            </a:extLst>
          </p:cNvPr>
          <p:cNvSpPr txBox="1"/>
          <p:nvPr/>
        </p:nvSpPr>
        <p:spPr>
          <a:xfrm>
            <a:off x="9858821" y="1439252"/>
            <a:ext cx="588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D249CD-0AFA-A281-B854-8686EAFBB64B}"/>
              </a:ext>
            </a:extLst>
          </p:cNvPr>
          <p:cNvGrpSpPr/>
          <p:nvPr/>
        </p:nvGrpSpPr>
        <p:grpSpPr>
          <a:xfrm>
            <a:off x="3335044" y="4867317"/>
            <a:ext cx="762715" cy="1632814"/>
            <a:chOff x="3792611" y="4139387"/>
            <a:chExt cx="762715" cy="16328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E39F151-5EA3-167E-8E72-AC7A1FA96B6B}"/>
                </a:ext>
              </a:extLst>
            </p:cNvPr>
            <p:cNvSpPr/>
            <p:nvPr/>
          </p:nvSpPr>
          <p:spPr>
            <a:xfrm flipH="1">
              <a:off x="4345752" y="4192384"/>
              <a:ext cx="209574" cy="155666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F715DBE-EDD8-7B0E-60BB-3EF9296ECC84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B9A147-5BD8-88CE-7AF8-4894C42B98A5}"/>
                </a:ext>
              </a:extLst>
            </p:cNvPr>
            <p:cNvSpPr txBox="1"/>
            <p:nvPr/>
          </p:nvSpPr>
          <p:spPr>
            <a:xfrm>
              <a:off x="3792611" y="5464424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9268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DeformingThings4D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50B965-7DF5-F5C6-937D-85597B61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58</a:t>
            </a:fld>
            <a:endParaRPr lang="en-KR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B837BE5-DB7A-4FF3-6D01-93C960B0C7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338" y="5091248"/>
            <a:ext cx="5841981" cy="1721643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8D24800-6876-1820-E7CA-1DD87CA1F2FF}"/>
              </a:ext>
            </a:extLst>
          </p:cNvPr>
          <p:cNvCxnSpPr>
            <a:cxnSpLocks/>
          </p:cNvCxnSpPr>
          <p:nvPr/>
        </p:nvCxnSpPr>
        <p:spPr>
          <a:xfrm flipV="1">
            <a:off x="5295996" y="6387372"/>
            <a:ext cx="258214" cy="2110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35A503-E2BC-CD89-CD89-272747D126AB}"/>
              </a:ext>
            </a:extLst>
          </p:cNvPr>
          <p:cNvCxnSpPr>
            <a:cxnSpLocks/>
          </p:cNvCxnSpPr>
          <p:nvPr/>
        </p:nvCxnSpPr>
        <p:spPr>
          <a:xfrm flipV="1">
            <a:off x="9381560" y="6284556"/>
            <a:ext cx="290756" cy="20563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608410D-1395-888D-931F-7850385BAB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8" y="1686798"/>
            <a:ext cx="10147121" cy="3258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58DD9B-3700-5396-499B-91A4CBC52E05}"/>
              </a:ext>
            </a:extLst>
          </p:cNvPr>
          <p:cNvSpPr txBox="1"/>
          <p:nvPr/>
        </p:nvSpPr>
        <p:spPr>
          <a:xfrm>
            <a:off x="1268211" y="1353005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05FCB2-6536-BADE-C6D4-D544892A115F}"/>
              </a:ext>
            </a:extLst>
          </p:cNvPr>
          <p:cNvSpPr txBox="1"/>
          <p:nvPr/>
        </p:nvSpPr>
        <p:spPr>
          <a:xfrm>
            <a:off x="3569172" y="1343746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87B92-CC36-1515-616C-80470AAE0E0E}"/>
              </a:ext>
            </a:extLst>
          </p:cNvPr>
          <p:cNvSpPr txBox="1"/>
          <p:nvPr/>
        </p:nvSpPr>
        <p:spPr>
          <a:xfrm>
            <a:off x="5678558" y="134374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F2B503-4F79-6D37-EEC8-D24DE78AFFDA}"/>
              </a:ext>
            </a:extLst>
          </p:cNvPr>
          <p:cNvSpPr txBox="1"/>
          <p:nvPr/>
        </p:nvSpPr>
        <p:spPr>
          <a:xfrm>
            <a:off x="7390394" y="1261886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Per-category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A4A320-B005-2E22-8F67-F3CC521D3746}"/>
              </a:ext>
            </a:extLst>
          </p:cNvPr>
          <p:cNvSpPr txBox="1"/>
          <p:nvPr/>
        </p:nvSpPr>
        <p:spPr>
          <a:xfrm>
            <a:off x="9526938" y="1261886"/>
            <a:ext cx="1159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Per-motion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A338783-BA37-0DB8-B8B3-291FB626443A}"/>
              </a:ext>
            </a:extLst>
          </p:cNvPr>
          <p:cNvGrpSpPr/>
          <p:nvPr/>
        </p:nvGrpSpPr>
        <p:grpSpPr>
          <a:xfrm>
            <a:off x="4075595" y="5135662"/>
            <a:ext cx="762715" cy="1632814"/>
            <a:chOff x="3792611" y="4139387"/>
            <a:chExt cx="762715" cy="16328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A677295-1121-F1AF-5C40-4B48F20C580E}"/>
                </a:ext>
              </a:extLst>
            </p:cNvPr>
            <p:cNvSpPr/>
            <p:nvPr/>
          </p:nvSpPr>
          <p:spPr>
            <a:xfrm flipH="1">
              <a:off x="4345752" y="4192384"/>
              <a:ext cx="209574" cy="155666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19D692-F31E-B95E-FDA0-71DC7D4B1342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C081A0-CAE8-B6D8-67A6-2ECBBF5FDAEE}"/>
                </a:ext>
              </a:extLst>
            </p:cNvPr>
            <p:cNvSpPr txBox="1"/>
            <p:nvPr/>
          </p:nvSpPr>
          <p:spPr>
            <a:xfrm>
              <a:off x="3792611" y="5464424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213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Comparisons with DeformingThings4D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3C39C-7A02-BE10-0117-60C47FD3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59</a:t>
            </a:fld>
            <a:endParaRPr lang="en-K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D5F21-F97B-A8AD-CDAF-CCB8F4201C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843" y="5040899"/>
            <a:ext cx="5792599" cy="170709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E11169-9B1B-7AC3-C66B-889441024846}"/>
              </a:ext>
            </a:extLst>
          </p:cNvPr>
          <p:cNvCxnSpPr>
            <a:cxnSpLocks/>
          </p:cNvCxnSpPr>
          <p:nvPr/>
        </p:nvCxnSpPr>
        <p:spPr>
          <a:xfrm flipH="1" flipV="1">
            <a:off x="6414448" y="6141405"/>
            <a:ext cx="143474" cy="3177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FC828FB-F873-F4B0-28E7-A9E917FBF174}"/>
              </a:ext>
            </a:extLst>
          </p:cNvPr>
          <p:cNvCxnSpPr>
            <a:cxnSpLocks/>
          </p:cNvCxnSpPr>
          <p:nvPr/>
        </p:nvCxnSpPr>
        <p:spPr>
          <a:xfrm flipH="1" flipV="1">
            <a:off x="10482304" y="6131786"/>
            <a:ext cx="145378" cy="30530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7FBD1EC-8F81-171B-5863-81ED01E76DD1}"/>
              </a:ext>
            </a:extLst>
          </p:cNvPr>
          <p:cNvCxnSpPr>
            <a:cxnSpLocks/>
          </p:cNvCxnSpPr>
          <p:nvPr/>
        </p:nvCxnSpPr>
        <p:spPr>
          <a:xfrm flipH="1" flipV="1">
            <a:off x="8465222" y="6141405"/>
            <a:ext cx="145378" cy="30530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9A8D51B-748F-5964-8257-815CF6411D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98" y="1682299"/>
            <a:ext cx="10147120" cy="3258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440B0F-BB27-11F4-E644-246D1A48327F}"/>
              </a:ext>
            </a:extLst>
          </p:cNvPr>
          <p:cNvSpPr txBox="1"/>
          <p:nvPr/>
        </p:nvSpPr>
        <p:spPr>
          <a:xfrm>
            <a:off x="1268211" y="1353005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C27E2-1B59-6E78-347F-451EDC187C42}"/>
              </a:ext>
            </a:extLst>
          </p:cNvPr>
          <p:cNvSpPr txBox="1"/>
          <p:nvPr/>
        </p:nvSpPr>
        <p:spPr>
          <a:xfrm>
            <a:off x="3569172" y="1343746"/>
            <a:ext cx="7441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41E35-6908-75CD-9BE9-75B0F7A938D6}"/>
              </a:ext>
            </a:extLst>
          </p:cNvPr>
          <p:cNvSpPr txBox="1"/>
          <p:nvPr/>
        </p:nvSpPr>
        <p:spPr>
          <a:xfrm>
            <a:off x="5678558" y="1343745"/>
            <a:ext cx="511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FPS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FA331C-5749-3D1F-07B6-85072F02AEAC}"/>
              </a:ext>
            </a:extLst>
          </p:cNvPr>
          <p:cNvSpPr txBox="1"/>
          <p:nvPr/>
        </p:nvSpPr>
        <p:spPr>
          <a:xfrm>
            <a:off x="7390394" y="1261886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Per-category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6A58F2-FEE9-A2A2-D96F-36F44DA3D91C}"/>
              </a:ext>
            </a:extLst>
          </p:cNvPr>
          <p:cNvSpPr txBox="1"/>
          <p:nvPr/>
        </p:nvSpPr>
        <p:spPr>
          <a:xfrm>
            <a:off x="9526938" y="1261886"/>
            <a:ext cx="1159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Ours</a:t>
            </a:r>
          </a:p>
          <a:p>
            <a:pPr algn="ctr"/>
            <a:r>
              <a:rPr lang="en-KR" sz="16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Per-motion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F3EC46F-7268-2754-B778-5CF46DCAFAA0}"/>
              </a:ext>
            </a:extLst>
          </p:cNvPr>
          <p:cNvGrpSpPr/>
          <p:nvPr/>
        </p:nvGrpSpPr>
        <p:grpSpPr>
          <a:xfrm>
            <a:off x="4078254" y="5078037"/>
            <a:ext cx="762715" cy="1632814"/>
            <a:chOff x="3792611" y="4139387"/>
            <a:chExt cx="762715" cy="163281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28448A-9882-17FF-E2F3-020EC6DCD570}"/>
                </a:ext>
              </a:extLst>
            </p:cNvPr>
            <p:cNvSpPr/>
            <p:nvPr/>
          </p:nvSpPr>
          <p:spPr>
            <a:xfrm flipH="1">
              <a:off x="4345752" y="4192384"/>
              <a:ext cx="209574" cy="1556668"/>
            </a:xfrm>
            <a:prstGeom prst="rect">
              <a:avLst/>
            </a:prstGeom>
            <a:gradFill>
              <a:gsLst>
                <a:gs pos="0">
                  <a:srgbClr val="FF0000"/>
                </a:gs>
                <a:gs pos="25000">
                  <a:srgbClr val="FFFF00"/>
                </a:gs>
                <a:gs pos="50000">
                  <a:srgbClr val="92D050"/>
                </a:gs>
                <a:gs pos="75000">
                  <a:srgbClr val="05EAFF"/>
                </a:gs>
                <a:gs pos="100000">
                  <a:srgbClr val="3339E3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KR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531E57-5ED3-C271-C30D-A8097070B1AA}"/>
                </a:ext>
              </a:extLst>
            </p:cNvPr>
            <p:cNvSpPr txBox="1"/>
            <p:nvPr/>
          </p:nvSpPr>
          <p:spPr>
            <a:xfrm>
              <a:off x="3837496" y="4139387"/>
              <a:ext cx="4988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EB7FAF-8B65-9493-A1BF-8217F3492F6B}"/>
                </a:ext>
              </a:extLst>
            </p:cNvPr>
            <p:cNvSpPr txBox="1"/>
            <p:nvPr/>
          </p:nvSpPr>
          <p:spPr>
            <a:xfrm>
              <a:off x="3792611" y="5464424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>
                  <a:latin typeface="Source Sans Pro" panose="020B0503030403020204" pitchFamily="34" charset="77"/>
                  <a:cs typeface="Times New Roman" panose="02020603050405020304" pitchFamily="18" charset="0"/>
                </a:rPr>
                <a:t>0.001</a:t>
              </a:r>
              <a:endParaRPr lang="en-KR" sz="1400" dirty="0">
                <a:latin typeface="Source Sans Pro" panose="020B0503030403020204" pitchFamily="34" charset="77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566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13252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</a:rPr>
                  <a:t>Control points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) Provide a high level of flexibility that cannot be achieved with cages or</a:t>
                </a:r>
                <a:br>
                  <a:rPr lang="en-US" sz="2400" dirty="0">
                    <a:solidFill>
                      <a:srgbClr val="00B050"/>
                    </a:solidFill>
                  </a:rPr>
                </a:br>
                <a:r>
                  <a:rPr lang="en-US" sz="2400" dirty="0">
                    <a:solidFill>
                      <a:srgbClr val="00B050"/>
                    </a:solidFill>
                  </a:rPr>
                  <a:t>        skeletons. 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1325217"/>
              </a:xfrm>
              <a:prstGeom prst="rect">
                <a:avLst/>
              </a:prstGeom>
              <a:blipFill>
                <a:blip r:embed="rId5"/>
                <a:stretch>
                  <a:fillRect l="-965" t="-7619" b="-1905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885EBED-DAF2-544D-7A22-F567BA0AA0D6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Linear Subspace Design for Real-Time Shape Deformation [Wang et al., 2015]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51FC5A-9DBE-80B0-7775-BC9D2454C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</a:t>
            </a:fld>
            <a:endParaRPr lang="en-K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5ADD1A-7E62-F9E4-90A1-FB6A27AB59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084" y="2801622"/>
            <a:ext cx="6175829" cy="347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692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Evaluation of SMPL &amp; SMAL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49C15662-31A1-689A-7321-19F219A93D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3328838"/>
                  </p:ext>
                </p:extLst>
              </p:nvPr>
            </p:nvGraphicFramePr>
            <p:xfrm>
              <a:off x="3432988" y="2736242"/>
              <a:ext cx="5326024" cy="320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3961">
                      <a:extLst>
                        <a:ext uri="{9D8B030D-6E8A-4147-A177-3AD203B41FA5}">
                          <a16:colId xmlns:a16="http://schemas.microsoft.com/office/drawing/2014/main" val="3412400194"/>
                        </a:ext>
                      </a:extLst>
                    </a:gridCol>
                    <a:gridCol w="2114385">
                      <a:extLst>
                        <a:ext uri="{9D8B030D-6E8A-4147-A177-3AD203B41FA5}">
                          <a16:colId xmlns:a16="http://schemas.microsoft.com/office/drawing/2014/main" val="3277572368"/>
                        </a:ext>
                      </a:extLst>
                    </a:gridCol>
                    <a:gridCol w="1667678">
                      <a:extLst>
                        <a:ext uri="{9D8B030D-6E8A-4147-A177-3AD203B41FA5}">
                          <a16:colId xmlns:a16="http://schemas.microsoft.com/office/drawing/2014/main" val="1964569217"/>
                        </a:ext>
                      </a:extLst>
                    </a:gridCol>
                  </a:tblGrid>
                  <a:tr h="37440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Average Fitting Distance </a:t>
                          </a:r>
                          <a14:m>
                            <m:oMath xmlns:m="http://schemas.openxmlformats.org/officeDocument/2006/math">
                              <m:r>
                                <a:rPr lang="en-KR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a:rPr lang="en-KR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KR" sz="1600" b="0" i="0" dirty="0">
                            <a:solidFill>
                              <a:schemeClr val="tx1"/>
                            </a:solidFill>
                            <a:latin typeface="Source Sans Pro" panose="020B0503030403020204" pitchFamily="34" charset="77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71459592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Methods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SMPL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SMAL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1513901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Keypoint</a:t>
                          </a:r>
                          <a:b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</a:br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Deformer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17.09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25.72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7786085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FPS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11.28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10.39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03680680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Random</a:t>
                          </a:r>
                          <a:b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</a:br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Search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8.38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8.01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79550531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Ours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1" i="0" dirty="0">
                              <a:solidFill>
                                <a:schemeClr val="tx1"/>
                              </a:solidFill>
                              <a:latin typeface="Source Sans Pro Semibold" panose="020B0503030403020204" pitchFamily="34" charset="77"/>
                              <a:cs typeface="Times New Roman" panose="02020603050405020304" pitchFamily="18" charset="0"/>
                            </a:rPr>
                            <a:t>5.16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1" i="0" dirty="0">
                              <a:solidFill>
                                <a:schemeClr val="tx1"/>
                              </a:solidFill>
                              <a:latin typeface="Source Sans Pro Semibold" panose="020B0503030403020204" pitchFamily="34" charset="77"/>
                              <a:cs typeface="Times New Roman" panose="02020603050405020304" pitchFamily="18" charset="0"/>
                            </a:rPr>
                            <a:t>4.79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44892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49C15662-31A1-689A-7321-19F219A93D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3328838"/>
                  </p:ext>
                </p:extLst>
              </p:nvPr>
            </p:nvGraphicFramePr>
            <p:xfrm>
              <a:off x="3432988" y="2736242"/>
              <a:ext cx="5326024" cy="3202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3961">
                      <a:extLst>
                        <a:ext uri="{9D8B030D-6E8A-4147-A177-3AD203B41FA5}">
                          <a16:colId xmlns:a16="http://schemas.microsoft.com/office/drawing/2014/main" val="3412400194"/>
                        </a:ext>
                      </a:extLst>
                    </a:gridCol>
                    <a:gridCol w="2114385">
                      <a:extLst>
                        <a:ext uri="{9D8B030D-6E8A-4147-A177-3AD203B41FA5}">
                          <a16:colId xmlns:a16="http://schemas.microsoft.com/office/drawing/2014/main" val="3277572368"/>
                        </a:ext>
                      </a:extLst>
                    </a:gridCol>
                    <a:gridCol w="1667678">
                      <a:extLst>
                        <a:ext uri="{9D8B030D-6E8A-4147-A177-3AD203B41FA5}">
                          <a16:colId xmlns:a16="http://schemas.microsoft.com/office/drawing/2014/main" val="1964569217"/>
                        </a:ext>
                      </a:extLst>
                    </a:gridCol>
                  </a:tblGrid>
                  <a:tr h="374400">
                    <a:tc gridSpan="3">
                      <a:txBody>
                        <a:bodyPr/>
                        <a:lstStyle/>
                        <a:p>
                          <a:endParaRPr lang="en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38" t="-3333" r="-238" b="-74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71459592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Methods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SMPL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SMAL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251513901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Keypoint</a:t>
                          </a:r>
                          <a:b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</a:br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Deformer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17.09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25.72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7786085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FPS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11.28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10.39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03680680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Random</a:t>
                          </a:r>
                          <a:b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</a:br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Search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8.38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8.01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79550531"/>
                      </a:ext>
                    </a:extLst>
                  </a:tr>
                  <a:tr h="6133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Ours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1" i="0" dirty="0">
                              <a:solidFill>
                                <a:schemeClr val="tx1"/>
                              </a:solidFill>
                              <a:latin typeface="Source Sans Pro Semibold" panose="020B0503030403020204" pitchFamily="34" charset="77"/>
                              <a:cs typeface="Times New Roman" panose="02020603050405020304" pitchFamily="18" charset="0"/>
                            </a:rPr>
                            <a:t>5.16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1" i="0" dirty="0">
                              <a:solidFill>
                                <a:schemeClr val="tx1"/>
                              </a:solidFill>
                              <a:latin typeface="Source Sans Pro Semibold" panose="020B0503030403020204" pitchFamily="34" charset="77"/>
                              <a:cs typeface="Times New Roman" panose="02020603050405020304" pitchFamily="18" charset="0"/>
                            </a:rPr>
                            <a:t>4.79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44892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BD2F8BBC-CECB-49B9-972C-BD86C0ABDB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</a:rPr>
                  <a:t>Average fitting distance (L2)</a:t>
                </a:r>
                <a:r>
                  <a:rPr lang="en-US" sz="2400" dirty="0"/>
                  <a:t> between corresponding vertices of the target shapes and the deformed template shapes when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7" name="Subtitle 2">
                <a:extLst>
                  <a:ext uri="{FF2B5EF4-FFF2-40B4-BE49-F238E27FC236}">
                    <a16:creationId xmlns:a16="http://schemas.microsoft.com/office/drawing/2014/main" id="{BD2F8BBC-CECB-49B9-972C-BD86C0ABDB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827570"/>
              </a:xfrm>
              <a:prstGeom prst="rect">
                <a:avLst/>
              </a:prstGeom>
              <a:blipFill>
                <a:blip r:embed="rId6"/>
                <a:stretch>
                  <a:fillRect l="-965" t="-12308" r="-965" b="-923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684C0-411A-CCD9-1D7A-7B1903BC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60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014877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Computation Time Analysis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641C2AA-7111-691D-4D16-EF2C9593A0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32707"/>
              </p:ext>
            </p:extLst>
          </p:nvPr>
        </p:nvGraphicFramePr>
        <p:xfrm>
          <a:off x="4064000" y="2835938"/>
          <a:ext cx="4064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134510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094241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Methods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137431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76F65833-4B77-B096-F6FE-7F4382159A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102842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/>
                  <a:t>Execution time profiling of our </a:t>
                </a:r>
                <a:r>
                  <a:rPr lang="en-US" sz="2400" dirty="0" err="1"/>
                  <a:t>OptCtrlPoints</a:t>
                </a:r>
                <a:r>
                  <a:rPr lang="en-US" sz="2400" dirty="0"/>
                  <a:t> compared to the random search.</a:t>
                </a:r>
              </a:p>
              <a:p>
                <a:pPr marL="0" indent="0">
                  <a:buNone/>
                </a:pPr>
                <a:r>
                  <a:rPr lang="en-US" sz="2400" dirty="0"/>
                  <a:t>(Tested on NVIDIA RTX 3090 with </a:t>
                </a:r>
                <a:r>
                  <a:rPr lang="en-US" sz="2400" dirty="0" err="1"/>
                  <a:t>PyTorch</a:t>
                </a:r>
                <a:r>
                  <a:rPr lang="en-US" sz="2400" dirty="0"/>
                  <a:t> implementation,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76F65833-4B77-B096-F6FE-7F4382159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1028424"/>
              </a:xfrm>
              <a:prstGeom prst="rect">
                <a:avLst/>
              </a:prstGeom>
              <a:blipFill>
                <a:blip r:embed="rId6"/>
                <a:stretch>
                  <a:fillRect l="-965" t="-9877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BA7A5-1E80-6C0C-090D-553368C62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61</a:t>
            </a:fld>
            <a:endParaRPr lang="en-K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60190-838E-3B62-B3E1-988520D30A45}"/>
              </a:ext>
            </a:extLst>
          </p:cNvPr>
          <p:cNvSpPr txBox="1"/>
          <p:nvPr/>
        </p:nvSpPr>
        <p:spPr>
          <a:xfrm>
            <a:off x="8433182" y="3498223"/>
            <a:ext cx="3539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8B1513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x49 faster</a:t>
            </a:r>
          </a:p>
          <a:p>
            <a:pPr algn="ctr"/>
            <a:r>
              <a:rPr lang="en-US" sz="2400" dirty="0">
                <a:solidFill>
                  <a:srgbClr val="8B1513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using our reformulation!</a:t>
            </a:r>
            <a:endParaRPr lang="en-KR" sz="2400" dirty="0">
              <a:solidFill>
                <a:srgbClr val="8B1513"/>
              </a:solidFill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84A6E5-8734-6BF6-A041-77231B7794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268089"/>
              </p:ext>
            </p:extLst>
          </p:nvPr>
        </p:nvGraphicFramePr>
        <p:xfrm>
          <a:off x="4063999" y="4484923"/>
          <a:ext cx="4064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9036789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7280578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Ours </a:t>
                      </a:r>
                    </a:p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with reformulation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b="1" i="0" dirty="0">
                          <a:solidFill>
                            <a:schemeClr val="tx1"/>
                          </a:solidFill>
                          <a:latin typeface="Source Sans Pro Semibold" panose="020B0503030403020204" pitchFamily="34" charset="77"/>
                          <a:cs typeface="Times New Roman" panose="02020603050405020304" pitchFamily="18" charset="0"/>
                        </a:rPr>
                        <a:t>2.8 mins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86434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BCDA184-9F98-2D0C-1422-C92A284074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803500"/>
              </p:ext>
            </p:extLst>
          </p:nvPr>
        </p:nvGraphicFramePr>
        <p:xfrm>
          <a:off x="4063998" y="3845851"/>
          <a:ext cx="4064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71034990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69694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Random Search </a:t>
                      </a:r>
                      <a:r>
                        <a:rPr lang="en-KR" b="0" i="0" dirty="0">
                          <a:solidFill>
                            <a:srgbClr val="8B1513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with reformulation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48.8 mins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260954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FDC4859-CB74-3D40-D5FF-DFE79F62726E}"/>
              </a:ext>
            </a:extLst>
          </p:cNvPr>
          <p:cNvSpPr txBox="1"/>
          <p:nvPr/>
        </p:nvSpPr>
        <p:spPr>
          <a:xfrm>
            <a:off x="8170203" y="3662885"/>
            <a:ext cx="35392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8B1513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x854 faster</a:t>
            </a:r>
          </a:p>
          <a:p>
            <a:pPr algn="ctr"/>
            <a:r>
              <a:rPr lang="en-US" sz="2400" dirty="0">
                <a:solidFill>
                  <a:srgbClr val="8B1513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using our algorithm!</a:t>
            </a:r>
            <a:endParaRPr lang="en-KR" sz="2400" dirty="0">
              <a:solidFill>
                <a:srgbClr val="8B1513"/>
              </a:solidFill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D05C5EB-7CA6-BF6B-C96C-13BBB9AB77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324750"/>
              </p:ext>
            </p:extLst>
          </p:nvPr>
        </p:nvGraphicFramePr>
        <p:xfrm>
          <a:off x="4063998" y="3208235"/>
          <a:ext cx="4064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4447998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2594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Random Search </a:t>
                      </a:r>
                      <a:r>
                        <a:rPr lang="en-KR" b="0" i="0" dirty="0">
                          <a:solidFill>
                            <a:srgbClr val="8B1513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w/o reformulation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KR" b="0" i="0" dirty="0">
                          <a:solidFill>
                            <a:schemeClr val="tx1"/>
                          </a:solidFill>
                          <a:latin typeface="Source Sans Pro" panose="020B0503030403020204" pitchFamily="34" charset="77"/>
                          <a:cs typeface="Times New Roman" panose="02020603050405020304" pitchFamily="18" charset="0"/>
                        </a:rPr>
                        <a:t>1.66 days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844667"/>
                  </a:ext>
                </a:extLst>
              </a:tr>
            </a:tbl>
          </a:graphicData>
        </a:graphic>
      </p:graphicFrame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D97BF91C-9602-65FC-E95F-8943FCC29D2D}"/>
              </a:ext>
            </a:extLst>
          </p:cNvPr>
          <p:cNvCxnSpPr>
            <a:cxnSpLocks/>
            <a:stCxn id="15" idx="3"/>
            <a:endCxn id="10" idx="3"/>
          </p:cNvCxnSpPr>
          <p:nvPr/>
        </p:nvCxnSpPr>
        <p:spPr>
          <a:xfrm>
            <a:off x="8127998" y="3528275"/>
            <a:ext cx="12700" cy="637616"/>
          </a:xfrm>
          <a:prstGeom prst="bentConnector3">
            <a:avLst>
              <a:gd name="adj1" fmla="val 1907465"/>
            </a:avLst>
          </a:prstGeom>
          <a:ln w="28575">
            <a:solidFill>
              <a:srgbClr val="8B15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DE4070E-93BA-A4FE-1016-F108252A1B21}"/>
              </a:ext>
            </a:extLst>
          </p:cNvPr>
          <p:cNvCxnSpPr>
            <a:cxnSpLocks/>
            <a:stCxn id="15" idx="3"/>
            <a:endCxn id="9" idx="3"/>
          </p:cNvCxnSpPr>
          <p:nvPr/>
        </p:nvCxnSpPr>
        <p:spPr>
          <a:xfrm>
            <a:off x="8127998" y="3528275"/>
            <a:ext cx="1" cy="1276688"/>
          </a:xfrm>
          <a:prstGeom prst="bentConnector3">
            <a:avLst>
              <a:gd name="adj1" fmla="val 22860100000"/>
            </a:avLst>
          </a:prstGeom>
          <a:ln w="28575">
            <a:solidFill>
              <a:srgbClr val="8B15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3186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Fitting Error Evaluation of DeformingThings4D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49C15662-31A1-689A-7321-19F219A93D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12574"/>
                  </p:ext>
                </p:extLst>
              </p:nvPr>
            </p:nvGraphicFramePr>
            <p:xfrm>
              <a:off x="3348785" y="2753575"/>
              <a:ext cx="5484863" cy="2989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4400">
                      <a:extLst>
                        <a:ext uri="{9D8B030D-6E8A-4147-A177-3AD203B41FA5}">
                          <a16:colId xmlns:a16="http://schemas.microsoft.com/office/drawing/2014/main" val="3412400194"/>
                        </a:ext>
                      </a:extLst>
                    </a:gridCol>
                    <a:gridCol w="1908386">
                      <a:extLst>
                        <a:ext uri="{9D8B030D-6E8A-4147-A177-3AD203B41FA5}">
                          <a16:colId xmlns:a16="http://schemas.microsoft.com/office/drawing/2014/main" val="1964569217"/>
                        </a:ext>
                      </a:extLst>
                    </a:gridCol>
                    <a:gridCol w="2032077">
                      <a:extLst>
                        <a:ext uri="{9D8B030D-6E8A-4147-A177-3AD203B41FA5}">
                          <a16:colId xmlns:a16="http://schemas.microsoft.com/office/drawing/2014/main" val="2157966316"/>
                        </a:ext>
                      </a:extLst>
                    </a:gridCol>
                  </a:tblGrid>
                  <a:tr h="374400"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Average Fitting Distance </a:t>
                          </a:r>
                          <a14:m>
                            <m:oMath xmlns:m="http://schemas.openxmlformats.org/officeDocument/2006/math">
                              <m:r>
                                <a:rPr lang="en-KR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1600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600" b="0" i="0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r>
                                <a:rPr lang="en-KR" sz="16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KR" sz="1600" b="0" i="0" dirty="0">
                            <a:solidFill>
                              <a:schemeClr val="tx1"/>
                            </a:solidFill>
                            <a:latin typeface="Source Sans Pro" panose="020B0503030403020204" pitchFamily="34" charset="77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71459592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latin typeface="Source Sans Pro" panose="020B0503030403020204" pitchFamily="34" charset="77"/>
                            </a:rPr>
                            <a:t>Methods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Per-category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Per-motion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1858202"/>
                      </a:ext>
                    </a:extLst>
                  </a:tr>
                  <a:tr h="7435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FPS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24.56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23.17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7786085"/>
                      </a:ext>
                    </a:extLst>
                  </a:tr>
                  <a:tr h="7693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Random</a:t>
                          </a:r>
                          <a:b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</a:br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Search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17.54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15.14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03680680"/>
                      </a:ext>
                    </a:extLst>
                  </a:tr>
                  <a:tr h="7282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Ours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11.04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1" i="0" dirty="0">
                              <a:effectLst/>
                              <a:latin typeface="Source Sans Pro Semibold" panose="020B0503030403020204" pitchFamily="34" charset="77"/>
                              <a:cs typeface="Times New Roman" panose="02020603050405020304" pitchFamily="18" charset="0"/>
                            </a:rPr>
                            <a:t>9.61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44892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49C15662-31A1-689A-7321-19F219A93D0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12574"/>
                  </p:ext>
                </p:extLst>
              </p:nvPr>
            </p:nvGraphicFramePr>
            <p:xfrm>
              <a:off x="3348785" y="2753575"/>
              <a:ext cx="5484863" cy="2989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44400">
                      <a:extLst>
                        <a:ext uri="{9D8B030D-6E8A-4147-A177-3AD203B41FA5}">
                          <a16:colId xmlns:a16="http://schemas.microsoft.com/office/drawing/2014/main" val="3412400194"/>
                        </a:ext>
                      </a:extLst>
                    </a:gridCol>
                    <a:gridCol w="1908386">
                      <a:extLst>
                        <a:ext uri="{9D8B030D-6E8A-4147-A177-3AD203B41FA5}">
                          <a16:colId xmlns:a16="http://schemas.microsoft.com/office/drawing/2014/main" val="1964569217"/>
                        </a:ext>
                      </a:extLst>
                    </a:gridCol>
                    <a:gridCol w="2032077">
                      <a:extLst>
                        <a:ext uri="{9D8B030D-6E8A-4147-A177-3AD203B41FA5}">
                          <a16:colId xmlns:a16="http://schemas.microsoft.com/office/drawing/2014/main" val="2157966316"/>
                        </a:ext>
                      </a:extLst>
                    </a:gridCol>
                  </a:tblGrid>
                  <a:tr h="374400">
                    <a:tc gridSpan="3">
                      <a:txBody>
                        <a:bodyPr/>
                        <a:lstStyle/>
                        <a:p>
                          <a:endParaRPr lang="en-KR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r="-231" b="-693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KR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71459592"/>
                      </a:ext>
                    </a:extLst>
                  </a:tr>
                  <a:tr h="37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latin typeface="Source Sans Pro" panose="020B0503030403020204" pitchFamily="34" charset="77"/>
                            </a:rPr>
                            <a:t>Methods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Per-category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Per-motion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21858202"/>
                      </a:ext>
                    </a:extLst>
                  </a:tr>
                  <a:tr h="7435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FPS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24.56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23.17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7786085"/>
                      </a:ext>
                    </a:extLst>
                  </a:tr>
                  <a:tr h="76932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Random</a:t>
                          </a:r>
                          <a:b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</a:br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Search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17.54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15.14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03680680"/>
                      </a:ext>
                    </a:extLst>
                  </a:tr>
                  <a:tr h="7282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KR" sz="1600" b="0" i="0" dirty="0">
                              <a:solidFill>
                                <a:schemeClr val="tx1"/>
                              </a:solidFill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Ours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0" i="0" dirty="0">
                              <a:effectLst/>
                              <a:latin typeface="Source Sans Pro" panose="020B0503030403020204" pitchFamily="34" charset="77"/>
                              <a:cs typeface="Times New Roman" panose="02020603050405020304" pitchFamily="18" charset="0"/>
                            </a:rPr>
                            <a:t>11.04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 rtl="0" fontAlgn="b"/>
                          <a:r>
                            <a:rPr lang="en-KR" sz="1600" b="1" i="0" dirty="0">
                              <a:effectLst/>
                              <a:latin typeface="Source Sans Pro Semibold" panose="020B0503030403020204" pitchFamily="34" charset="77"/>
                              <a:cs typeface="Times New Roman" panose="02020603050405020304" pitchFamily="18" charset="0"/>
                            </a:rPr>
                            <a:t>9.61</a:t>
                          </a:r>
                        </a:p>
                      </a:txBody>
                      <a:tcPr marL="28575" marR="28575" marT="19050" marB="1905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244892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86B4CB85-9374-6141-74F0-80917D9EB7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7"/>
                <a:ext cx="10515600" cy="8275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</a:rPr>
                  <a:t>Per-motion setup achieves a lower fitting error </a:t>
                </a:r>
                <a:r>
                  <a:rPr lang="en-US" sz="2400" dirty="0"/>
                  <a:t>compared to the per-category setup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=16</m:t>
                    </m:r>
                  </m:oMath>
                </a14:m>
                <a:r>
                  <a:rPr lang="en-US" sz="2400" dirty="0"/>
                  <a:t>).</a:t>
                </a:r>
              </a:p>
            </p:txBody>
          </p:sp>
        </mc:Choice>
        <mc:Fallback xmlns="">
          <p:sp>
            <p:nvSpPr>
              <p:cNvPr id="4" name="Subtitle 2">
                <a:extLst>
                  <a:ext uri="{FF2B5EF4-FFF2-40B4-BE49-F238E27FC236}">
                    <a16:creationId xmlns:a16="http://schemas.microsoft.com/office/drawing/2014/main" id="{86B4CB85-9374-6141-74F0-80917D9EB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7"/>
                <a:ext cx="10515600" cy="827570"/>
              </a:xfrm>
              <a:prstGeom prst="rect">
                <a:avLst/>
              </a:prstGeom>
              <a:blipFill>
                <a:blip r:embed="rId6"/>
                <a:stretch>
                  <a:fillRect l="-965" t="-12308" b="-9231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A8335-1CCF-07C2-4E20-B614E087C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62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3710180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Summary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0F7E97F-529C-52FA-447B-AE7910B0D4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55287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Control points provide high flexibility, but it is </a:t>
                </a:r>
                <a:r>
                  <a:rPr lang="en-US" sz="2400" dirty="0">
                    <a:solidFill>
                      <a:srgbClr val="8B1513"/>
                    </a:solidFill>
                  </a:rPr>
                  <a:t>challenging to find the best positions for control points</a:t>
                </a:r>
                <a:r>
                  <a:rPr lang="en-US" sz="2400" dirty="0"/>
                  <a:t> that can generate plausible deformed shapes.</a:t>
                </a:r>
                <a:br>
                  <a:rPr lang="en-US" sz="2400" dirty="0"/>
                </a:br>
                <a:endParaRPr lang="en-US" sz="105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We introduced </a:t>
                </a:r>
                <a:r>
                  <a:rPr lang="en-US" sz="2400" dirty="0" err="1"/>
                  <a:t>OptCtrlPoints</a:t>
                </a:r>
                <a:r>
                  <a:rPr lang="en-US" sz="2400" dirty="0"/>
                  <a:t>, a data-driven method for determining the optimal set of control points to replicate target shapes as biharmonic deformations of the template mesh.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To address computational challenges, we introduce </a:t>
                </a:r>
                <a:r>
                  <a:rPr lang="en-US" sz="2400" dirty="0">
                    <a:solidFill>
                      <a:srgbClr val="8B1513"/>
                    </a:solidFill>
                  </a:rPr>
                  <a:t>the reformulation of biharmonic weight</a:t>
                </a:r>
                <a:r>
                  <a:rPr lang="en-US" sz="2400" dirty="0"/>
                  <a:t> that can solve a linear system on a much smaller scale.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We propose an efficient search algorithm that reduces the time complexity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4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sup>
                        </m:sSup>
                      </m:e>
                    </m:d>
                    <m:r>
                      <a:rPr lang="en-US" sz="2400" b="0" i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→</m:t>
                    </m:r>
                    <m:r>
                      <a:rPr lang="en-US" sz="240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24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i="1">
                            <a:solidFill>
                              <a:srgbClr val="8B151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i="1">
                                <a:solidFill>
                                  <a:srgbClr val="8B151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dirty="0"/>
                  <a:t>.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1000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2400" dirty="0"/>
                  <a:t>Our algorithm significantly outperforms the random search in terms of both quality and time efficiency.</a:t>
                </a: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0F7E97F-529C-52FA-447B-AE7910B0D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5528779"/>
              </a:xfrm>
              <a:prstGeom prst="rect">
                <a:avLst/>
              </a:prstGeom>
              <a:blipFill>
                <a:blip r:embed="rId6"/>
                <a:stretch>
                  <a:fillRect l="-965" t="-2064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CD51A0-7A79-B1CB-4571-C85D5DC1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63</a:t>
            </a:fld>
            <a:endParaRPr lang="en-K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373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Future Works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7E97F-529C-52FA-447B-AE7910B0D48F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30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Extend our method to find the optimal combinations of control point handles and </a:t>
            </a:r>
            <a:r>
              <a:rPr lang="en-US" dirty="0">
                <a:solidFill>
                  <a:srgbClr val="8B1513"/>
                </a:solidFill>
              </a:rPr>
              <a:t>region</a:t>
            </a:r>
            <a:r>
              <a:rPr lang="en-US" dirty="0"/>
              <a:t> handles.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A41F9D-D2D9-73D6-5035-0903739FDF1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310" y="2298033"/>
            <a:ext cx="7129379" cy="4010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88CA0-2A07-06BA-C257-5CF0C5C62B64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Linear Subspace Design for Real-Time Shape Deformation [Wang et al., 2015]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E92932-233B-202B-AD25-630B1BC9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64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762483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Future Works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7E97F-529C-52FA-447B-AE7910B0D48F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5300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effectLst/>
              </a:rPr>
              <a:t>Extend our method for </a:t>
            </a:r>
            <a:r>
              <a:rPr lang="en-US" dirty="0">
                <a:solidFill>
                  <a:srgbClr val="8B1513"/>
                </a:solidFill>
                <a:effectLst/>
              </a:rPr>
              <a:t>heterogeneous</a:t>
            </a:r>
            <a:r>
              <a:rPr lang="en-US" dirty="0">
                <a:effectLst/>
              </a:rPr>
              <a:t> template and target shapes.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614B55-90AA-3BC1-5DBA-44989CC94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6227" y="2743199"/>
            <a:ext cx="2273969" cy="2695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6BD81-04BA-DDEF-6426-0BB67D2B1A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0404" y="2743199"/>
            <a:ext cx="2430379" cy="26950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6E0963-CB66-A84B-DE36-723014B553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905624"/>
            <a:ext cx="3765884" cy="23702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57627E-E5D6-0502-ECE1-6D4A51FFF35E}"/>
              </a:ext>
            </a:extLst>
          </p:cNvPr>
          <p:cNvSpPr txBox="1"/>
          <p:nvPr/>
        </p:nvSpPr>
        <p:spPr>
          <a:xfrm>
            <a:off x="2200839" y="5412200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CF8F6-469E-5D98-C557-93A550478BED}"/>
              </a:ext>
            </a:extLst>
          </p:cNvPr>
          <p:cNvSpPr txBox="1"/>
          <p:nvPr/>
        </p:nvSpPr>
        <p:spPr>
          <a:xfrm>
            <a:off x="5975871" y="5411507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KR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6838D1-0D54-D9A8-957F-8DAB40AFD684}"/>
              </a:ext>
            </a:extLst>
          </p:cNvPr>
          <p:cNvSpPr txBox="1"/>
          <p:nvPr/>
        </p:nvSpPr>
        <p:spPr>
          <a:xfrm>
            <a:off x="9143160" y="5438272"/>
            <a:ext cx="1144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KR" dirty="0">
                <a:latin typeface="Source Sans Pro" panose="020B0503030403020204" pitchFamily="34" charset="77"/>
                <a:cs typeface="Times New Roman" panose="02020603050405020304" pitchFamily="18" charset="0"/>
              </a:rPr>
              <a:t>Deformed</a:t>
            </a:r>
          </a:p>
          <a:p>
            <a:pPr algn="ctr"/>
            <a:r>
              <a:rPr lang="en-KR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2FE2E7-2A84-D364-83F4-F2515B7EB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65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823397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altLang="ko-KR" sz="3600" dirty="0"/>
              <a:t>Acknowledgements</a:t>
            </a:r>
            <a:endParaRPr lang="en-US" sz="3600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10515600" cy="13252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F7E97F-529C-52FA-447B-AE7910B0D48F}"/>
              </a:ext>
            </a:extLst>
          </p:cNvPr>
          <p:cNvSpPr txBox="1">
            <a:spLocks/>
          </p:cNvSpPr>
          <p:nvPr/>
        </p:nvSpPr>
        <p:spPr>
          <a:xfrm>
            <a:off x="838200" y="1192696"/>
            <a:ext cx="5129463" cy="2898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NRF grant RS-2023-00209723</a:t>
            </a:r>
          </a:p>
          <a:p>
            <a:r>
              <a:rPr lang="en-US" sz="2000" dirty="0"/>
              <a:t>IITP grant RS-2023-00227592 (MSIT)</a:t>
            </a:r>
          </a:p>
          <a:p>
            <a:r>
              <a:rPr lang="en-US" sz="2000" dirty="0"/>
              <a:t>Technology Innovation Program 20016615 (MSIT) </a:t>
            </a:r>
          </a:p>
          <a:p>
            <a:r>
              <a:rPr lang="en-US" sz="2000" dirty="0"/>
              <a:t>ETRI</a:t>
            </a:r>
          </a:p>
          <a:p>
            <a:r>
              <a:rPr lang="en-US" sz="2000" dirty="0"/>
              <a:t>KT</a:t>
            </a:r>
          </a:p>
          <a:p>
            <a:r>
              <a:rPr lang="en-US" sz="2000" dirty="0"/>
              <a:t>NCSOFT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6EB3D21-B549-74EF-7A4C-666B813A3118}"/>
              </a:ext>
            </a:extLst>
          </p:cNvPr>
          <p:cNvSpPr txBox="1">
            <a:spLocks/>
          </p:cNvSpPr>
          <p:nvPr/>
        </p:nvSpPr>
        <p:spPr>
          <a:xfrm>
            <a:off x="6096000" y="1192696"/>
            <a:ext cx="5129463" cy="28980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Samsung Electronics</a:t>
            </a:r>
          </a:p>
          <a:p>
            <a:r>
              <a:rPr lang="en-US" sz="2000" dirty="0"/>
              <a:t>ARL grant W911NF-21-2-0104</a:t>
            </a:r>
          </a:p>
          <a:p>
            <a:r>
              <a:rPr lang="en-US" sz="2000" dirty="0"/>
              <a:t>A </a:t>
            </a:r>
            <a:r>
              <a:rPr lang="en-US" sz="2000" dirty="0" err="1"/>
              <a:t>Vannevar</a:t>
            </a:r>
            <a:r>
              <a:rPr lang="en-US" sz="2000" dirty="0"/>
              <a:t> Bush Faculty Fellowship</a:t>
            </a:r>
          </a:p>
          <a:p>
            <a:r>
              <a:rPr lang="en-US" sz="2000" dirty="0"/>
              <a:t>Adobe</a:t>
            </a:r>
          </a:p>
          <a:p>
            <a:r>
              <a:rPr lang="en-US" sz="2000" dirty="0"/>
              <a:t>Snap</a:t>
            </a:r>
          </a:p>
          <a:p>
            <a:r>
              <a:rPr lang="en-US" sz="2000" dirty="0"/>
              <a:t>Swiss National Science Foundation under grant P500PT 206946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26" name="Picture 2" descr="정보통신기획평가원 | Daejeon">
            <a:extLst>
              <a:ext uri="{FF2B5EF4-FFF2-40B4-BE49-F238E27FC236}">
                <a16:creationId xmlns:a16="http://schemas.microsoft.com/office/drawing/2014/main" id="{AEFB49F1-BE12-1E6B-8A20-E7D225A8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728" y="544291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ceived the outstanding young scientist grant (우수신진연구) from NRF | Computer  System Architecture Lab">
            <a:extLst>
              <a:ext uri="{FF2B5EF4-FFF2-40B4-BE49-F238E27FC236}">
                <a16:creationId xmlns:a16="http://schemas.microsoft.com/office/drawing/2014/main" id="{48B593E1-92CD-5307-139B-C4B7B08E2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0848" y="4112741"/>
            <a:ext cx="1080000" cy="1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ntroduction | Ministry of Trade, Industry and Energy">
            <a:extLst>
              <a:ext uri="{FF2B5EF4-FFF2-40B4-BE49-F238E27FC236}">
                <a16:creationId xmlns:a16="http://schemas.microsoft.com/office/drawing/2014/main" id="{117EE873-AE34-CB8E-C0FB-C0A41551E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715" y="4267745"/>
            <a:ext cx="1080000" cy="9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TRI 소재부품 中企지원 프로그램 강화 – 사이언스모니터 | The Science Monitor">
            <a:extLst>
              <a:ext uri="{FF2B5EF4-FFF2-40B4-BE49-F238E27FC236}">
                <a16:creationId xmlns:a16="http://schemas.microsoft.com/office/drawing/2014/main" id="{24FEBB58-F005-40A0-4C07-020E86717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58" r="15310" b="8756"/>
          <a:stretch/>
        </p:blipFill>
        <p:spPr bwMode="auto">
          <a:xfrm>
            <a:off x="4039864" y="5441148"/>
            <a:ext cx="1080000" cy="108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rporate Identity | KT">
            <a:extLst>
              <a:ext uri="{FF2B5EF4-FFF2-40B4-BE49-F238E27FC236}">
                <a16:creationId xmlns:a16="http://schemas.microsoft.com/office/drawing/2014/main" id="{FBFE4A57-9BF5-B418-BD30-1F40649D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979" y="4209941"/>
            <a:ext cx="1080000" cy="88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CSOFT">
            <a:extLst>
              <a:ext uri="{FF2B5EF4-FFF2-40B4-BE49-F238E27FC236}">
                <a16:creationId xmlns:a16="http://schemas.microsoft.com/office/drawing/2014/main" id="{46418CE8-92BC-D4AA-909D-97E10396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6000" y="5458912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삼성 - 나무위키">
            <a:extLst>
              <a:ext uri="{FF2B5EF4-FFF2-40B4-BE49-F238E27FC236}">
                <a16:creationId xmlns:a16="http://schemas.microsoft.com/office/drawing/2014/main" id="{DC58A9E5-1AB9-AD50-A839-6EECF30BB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243" y="4538661"/>
            <a:ext cx="1080000" cy="35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oD Debuts Vannevar Bush Faculty Fellowship &gt; U.S. Department of Defense &gt;  Defense Department News">
            <a:extLst>
              <a:ext uri="{FF2B5EF4-FFF2-40B4-BE49-F238E27FC236}">
                <a16:creationId xmlns:a16="http://schemas.microsoft.com/office/drawing/2014/main" id="{995BD314-A9D6-CF9F-7638-16CACBE61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136" y="544114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dobe - 나무위키">
            <a:extLst>
              <a:ext uri="{FF2B5EF4-FFF2-40B4-BE49-F238E27FC236}">
                <a16:creationId xmlns:a16="http://schemas.microsoft.com/office/drawing/2014/main" id="{B1429E8B-BD9E-97B3-EBEC-CBB6D4EE1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6507" y="4511603"/>
            <a:ext cx="1080000" cy="28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6A9A7CD-B39D-AF44-E079-C3BAC4978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272" y="5848537"/>
            <a:ext cx="1080000" cy="26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wiss National Science Foundation | DORA">
            <a:extLst>
              <a:ext uri="{FF2B5EF4-FFF2-40B4-BE49-F238E27FC236}">
                <a16:creationId xmlns:a16="http://schemas.microsoft.com/office/drawing/2014/main" id="{EA7A2312-E6A9-8BDC-711A-E038C782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8853" y="4472905"/>
            <a:ext cx="1080000" cy="24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8D16CF-3A38-A0D7-2433-9F101FE9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66</a:t>
            </a:fld>
            <a:endParaRPr lang="en-KR"/>
          </a:p>
        </p:txBody>
      </p:sp>
    </p:spTree>
    <p:extLst>
      <p:ext uri="{BB962C8B-B14F-4D97-AF65-F5344CB8AC3E}">
        <p14:creationId xmlns:p14="http://schemas.microsoft.com/office/powerpoint/2010/main" val="2207005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674204"/>
            <a:ext cx="10515600" cy="1073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6000" dirty="0"/>
              <a:t>Thank you</a:t>
            </a:r>
            <a:endParaRPr lang="en-US" sz="6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EC3374-019D-CC7E-4CD4-2F99B27C0AA8}"/>
              </a:ext>
            </a:extLst>
          </p:cNvPr>
          <p:cNvSpPr txBox="1">
            <a:spLocks/>
          </p:cNvSpPr>
          <p:nvPr/>
        </p:nvSpPr>
        <p:spPr>
          <a:xfrm>
            <a:off x="989744" y="1756327"/>
            <a:ext cx="10212512" cy="983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/>
              <a:t>OptCtrlPoints</a:t>
            </a:r>
            <a:r>
              <a:rPr lang="en-US" sz="3200" dirty="0"/>
              <a:t>: Finding the Optimal Control Points for Biharmonic 3D Shape Deformation</a:t>
            </a:r>
            <a:endParaRPr lang="en-KR" sz="32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519B11-EEDD-8B5B-32EA-5B8197456E54}"/>
              </a:ext>
            </a:extLst>
          </p:cNvPr>
          <p:cNvSpPr txBox="1">
            <a:spLocks/>
          </p:cNvSpPr>
          <p:nvPr/>
        </p:nvSpPr>
        <p:spPr>
          <a:xfrm>
            <a:off x="989744" y="2922602"/>
            <a:ext cx="10212512" cy="9831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2400" u="sng" dirty="0" err="1"/>
              <a:t>Kunho</a:t>
            </a:r>
            <a:r>
              <a:rPr lang="en-US" sz="2400" u="sng" dirty="0"/>
              <a:t> Kim</a:t>
            </a:r>
            <a:r>
              <a:rPr lang="en-US" sz="2400" b="0" dirty="0">
                <a:latin typeface="Source Sans Pro" panose="020B0503030403020204" pitchFamily="34" charset="77"/>
              </a:rPr>
              <a:t>, Mikaela Angelina </a:t>
            </a:r>
            <a:r>
              <a:rPr lang="en-US" sz="2400" b="0" dirty="0" err="1">
                <a:latin typeface="Source Sans Pro" panose="020B0503030403020204" pitchFamily="34" charset="77"/>
              </a:rPr>
              <a:t>Uy</a:t>
            </a:r>
            <a:r>
              <a:rPr lang="en-US" sz="2400" b="0" dirty="0">
                <a:latin typeface="Source Sans Pro" panose="020B0503030403020204" pitchFamily="34" charset="77"/>
              </a:rPr>
              <a:t>, </a:t>
            </a:r>
            <a:r>
              <a:rPr lang="en-US" sz="2400" b="0" dirty="0" err="1">
                <a:latin typeface="Source Sans Pro" panose="020B0503030403020204" pitchFamily="34" charset="77"/>
              </a:rPr>
              <a:t>Despoina</a:t>
            </a:r>
            <a:r>
              <a:rPr lang="en-US" sz="2400" b="0" dirty="0">
                <a:latin typeface="Source Sans Pro" panose="020B0503030403020204" pitchFamily="34" charset="77"/>
              </a:rPr>
              <a:t> </a:t>
            </a:r>
            <a:r>
              <a:rPr lang="en-US" sz="2400" b="0" dirty="0" err="1">
                <a:latin typeface="Source Sans Pro" panose="020B0503030403020204" pitchFamily="34" charset="77"/>
              </a:rPr>
              <a:t>Paschalidou</a:t>
            </a:r>
            <a:r>
              <a:rPr lang="en-US" sz="2400" b="0" dirty="0">
                <a:latin typeface="Source Sans Pro" panose="020B0503030403020204" pitchFamily="34" charset="77"/>
              </a:rPr>
              <a:t>, Alec Jacobson, Leonidas </a:t>
            </a:r>
            <a:r>
              <a:rPr lang="en-US" sz="2400" b="0" dirty="0" err="1">
                <a:latin typeface="Source Sans Pro" panose="020B0503030403020204" pitchFamily="34" charset="77"/>
              </a:rPr>
              <a:t>Guibas</a:t>
            </a:r>
            <a:r>
              <a:rPr lang="en-US" sz="2400" b="0" dirty="0">
                <a:latin typeface="Source Sans Pro" panose="020B0503030403020204" pitchFamily="34" charset="77"/>
              </a:rPr>
              <a:t>, </a:t>
            </a:r>
            <a:r>
              <a:rPr lang="en-US" sz="2400" b="0" dirty="0" err="1">
                <a:latin typeface="Source Sans Pro" panose="020B0503030403020204" pitchFamily="34" charset="77"/>
              </a:rPr>
              <a:t>Minhyuk</a:t>
            </a:r>
            <a:r>
              <a:rPr lang="en-US" sz="2400" b="0" dirty="0">
                <a:latin typeface="Source Sans Pro" panose="020B0503030403020204" pitchFamily="34" charset="77"/>
              </a:rPr>
              <a:t> Sung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3A1DB-6C42-3EF4-A982-6420F873F0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828" y="3879249"/>
            <a:ext cx="8970766" cy="255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B17BC6-8D3F-AA1C-B915-55D80D9338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01" y="98511"/>
            <a:ext cx="1934453" cy="1287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F34DC4-C580-F36A-2949-CB291D1C7F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77" y="3879249"/>
            <a:ext cx="2552430" cy="25524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8E914B2-C671-AFD7-F83E-519179DA9EA9}"/>
              </a:ext>
            </a:extLst>
          </p:cNvPr>
          <p:cNvSpPr txBox="1">
            <a:spLocks/>
          </p:cNvSpPr>
          <p:nvPr/>
        </p:nvSpPr>
        <p:spPr>
          <a:xfrm>
            <a:off x="185577" y="6366428"/>
            <a:ext cx="2448441" cy="39306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800" b="0" dirty="0">
                <a:latin typeface="Source Sans Pro" panose="020B0503030403020204" pitchFamily="34" charset="77"/>
              </a:rPr>
              <a:t>Project page</a:t>
            </a:r>
          </a:p>
        </p:txBody>
      </p:sp>
    </p:spTree>
    <p:extLst>
      <p:ext uri="{BB962C8B-B14F-4D97-AF65-F5344CB8AC3E}">
        <p14:creationId xmlns:p14="http://schemas.microsoft.com/office/powerpoint/2010/main" val="2488491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3B000D-B0D6-9EF5-AFBD-AA47AA003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2867546"/>
            <a:ext cx="3220094" cy="3236406"/>
          </a:xfrm>
          <a:prstGeom prst="rect">
            <a:avLst/>
          </a:prstGeom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167485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b="1" dirty="0">
                    <a:latin typeface="Source Sans Pro Semibold" panose="020B0503030403020204" pitchFamily="34" charset="77"/>
                  </a:rPr>
                  <a:t>Control points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00B05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i="1" dirty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rgbClr val="00B050"/>
                    </a:solidFill>
                  </a:rPr>
                  <a:t>) Provide a high level of flexibility that cannot be achieved with cages or</a:t>
                </a:r>
                <a:br>
                  <a:rPr lang="en-US" sz="2400" dirty="0">
                    <a:solidFill>
                      <a:srgbClr val="00B050"/>
                    </a:solidFill>
                  </a:rPr>
                </a:br>
                <a:r>
                  <a:rPr lang="en-US" sz="2400" dirty="0">
                    <a:solidFill>
                      <a:srgbClr val="00B050"/>
                    </a:solidFill>
                  </a:rPr>
                  <a:t>        skeletons.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</a:rPr>
                  <a:t>) Crucial to place the control points to the best locations. </a:t>
                </a:r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1674851"/>
              </a:xfrm>
              <a:prstGeom prst="rect">
                <a:avLst/>
              </a:prstGeom>
              <a:blipFill>
                <a:blip r:embed="rId7"/>
                <a:stretch>
                  <a:fillRect l="-965" t="-6061" b="-7576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88DC346-866A-AC19-DABC-91A9C9B443CE}"/>
              </a:ext>
            </a:extLst>
          </p:cNvPr>
          <p:cNvSpPr txBox="1"/>
          <p:nvPr/>
        </p:nvSpPr>
        <p:spPr>
          <a:xfrm>
            <a:off x="988085" y="6275526"/>
            <a:ext cx="102158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Linear Subspace Design for Real-Time Shape Deformation [Wang et al., 2015]</a:t>
            </a:r>
            <a:endParaRPr lang="en-KR" sz="1600" dirty="0">
              <a:latin typeface="Source Sans Pro" panose="020B0503030403020204" pitchFamily="34" charset="77"/>
              <a:ea typeface="Source Sans Pro" panose="020B0503030403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AFFF4-C1B9-5DCD-3C33-660761549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0350" y="2867546"/>
            <a:ext cx="3220093" cy="323640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5889E80-BB07-D0B4-B686-3BB6FE1EA2BC}"/>
              </a:ext>
            </a:extLst>
          </p:cNvPr>
          <p:cNvSpPr>
            <a:spLocks noChangeAspect="1"/>
          </p:cNvSpPr>
          <p:nvPr/>
        </p:nvSpPr>
        <p:spPr>
          <a:xfrm>
            <a:off x="8089900" y="4875454"/>
            <a:ext cx="127000" cy="1243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67450B-9216-ACA2-44C9-2C50C4726608}"/>
              </a:ext>
            </a:extLst>
          </p:cNvPr>
          <p:cNvSpPr>
            <a:spLocks noChangeAspect="1"/>
          </p:cNvSpPr>
          <p:nvPr/>
        </p:nvSpPr>
        <p:spPr>
          <a:xfrm>
            <a:off x="8826500" y="5528295"/>
            <a:ext cx="127000" cy="1243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KR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23037AE-1E5D-8601-A7E1-000185B5CFFA}"/>
              </a:ext>
            </a:extLst>
          </p:cNvPr>
          <p:cNvCxnSpPr>
            <a:cxnSpLocks/>
          </p:cNvCxnSpPr>
          <p:nvPr/>
        </p:nvCxnSpPr>
        <p:spPr>
          <a:xfrm>
            <a:off x="7353300" y="4187169"/>
            <a:ext cx="622300" cy="5971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EE6CDB-5079-7563-3B74-42AAB655E401}"/>
              </a:ext>
            </a:extLst>
          </p:cNvPr>
          <p:cNvCxnSpPr>
            <a:cxnSpLocks/>
          </p:cNvCxnSpPr>
          <p:nvPr/>
        </p:nvCxnSpPr>
        <p:spPr>
          <a:xfrm flipH="1" flipV="1">
            <a:off x="9031287" y="5665304"/>
            <a:ext cx="720726" cy="2296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48D19-A241-B4D4-B74A-A18F2931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7</a:t>
            </a:fld>
            <a:endParaRPr lang="en-KR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8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Challenge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1C53E134-308A-1E8D-30C0-82C6F92CB248}"/>
              </a:ext>
            </a:extLst>
          </p:cNvPr>
          <p:cNvSpPr txBox="1">
            <a:spLocks/>
          </p:cNvSpPr>
          <p:nvPr/>
        </p:nvSpPr>
        <p:spPr>
          <a:xfrm>
            <a:off x="838200" y="1192697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ans Pro" panose="020B0503030403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If the control points are located in </a:t>
            </a:r>
            <a:r>
              <a:rPr lang="en-US" sz="2400" dirty="0">
                <a:solidFill>
                  <a:srgbClr val="8B1513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inappropriate positions</a:t>
            </a:r>
            <a:r>
              <a:rPr lang="en-US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, it can lead to </a:t>
            </a:r>
            <a:r>
              <a:rPr lang="en-US" sz="2400" dirty="0">
                <a:solidFill>
                  <a:srgbClr val="8B1513"/>
                </a:solidFill>
                <a:latin typeface="Source Sans Pro" panose="020B0503030403020204" pitchFamily="34" charset="77"/>
                <a:ea typeface="Source Sans Pro" panose="020B0503030403020204" pitchFamily="34" charset="0"/>
              </a:rPr>
              <a:t>implausible deformed shapes</a:t>
            </a:r>
            <a:r>
              <a:rPr lang="en-US" sz="2400" dirty="0">
                <a:latin typeface="Source Sans Pro" panose="020B0503030403020204" pitchFamily="34" charset="77"/>
                <a:ea typeface="Source Sans Pro" panose="020B0503030403020204" pitchFamily="34" charset="0"/>
              </a:rPr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C48D19-A241-B4D4-B74A-A18F29315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8</a:t>
            </a:fld>
            <a:endParaRPr lang="en-K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B688A2-B68A-C0B8-1FB9-6D8FCB5A11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300" y="3382297"/>
            <a:ext cx="2703345" cy="15564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F7E1C1-6BC4-D90D-132E-53A359A9D211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3768" y="3301144"/>
            <a:ext cx="2520000" cy="17187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2FF45-74D1-813A-8CFA-9075919DB8B2}"/>
              </a:ext>
            </a:extLst>
          </p:cNvPr>
          <p:cNvSpPr txBox="1"/>
          <p:nvPr/>
        </p:nvSpPr>
        <p:spPr>
          <a:xfrm>
            <a:off x="3229489" y="5101074"/>
            <a:ext cx="155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91FB9-E84A-7F1F-54A1-3AE6621C9BC6}"/>
              </a:ext>
            </a:extLst>
          </p:cNvPr>
          <p:cNvSpPr txBox="1"/>
          <p:nvPr/>
        </p:nvSpPr>
        <p:spPr>
          <a:xfrm>
            <a:off x="7262425" y="5213716"/>
            <a:ext cx="155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Deformed</a:t>
            </a:r>
            <a:b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</a:br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1F4BD0-B1E7-7206-463A-9923CAC490F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96" y="2883985"/>
            <a:ext cx="2426423" cy="2342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217F08-62CB-112F-8A42-461B3A32AC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5695" y="2883985"/>
            <a:ext cx="2426423" cy="2342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23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">
            <a:extLst>
              <a:ext uri="{FF2B5EF4-FFF2-40B4-BE49-F238E27FC236}">
                <a16:creationId xmlns:a16="http://schemas.microsoft.com/office/drawing/2014/main" id="{921D11A9-CCE0-9162-A31A-62EA48EA909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827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+mj-ea"/>
                <a:cs typeface="+mj-cs"/>
              </a:defRPr>
            </a:lvl1pPr>
          </a:lstStyle>
          <a:p>
            <a:r>
              <a:rPr lang="en-US" sz="3600" dirty="0"/>
              <a:t>Goal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192696"/>
                <a:ext cx="10515600" cy="13252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Source Sans Pro" panose="020B0503030403020204" pitchFamily="34" charset="77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Find the optimal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8B1513"/>
                        </a:solidFill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𝐾</m:t>
                    </m:r>
                  </m:oMath>
                </a14:m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-subset</a:t>
                </a:r>
                <a:r>
                  <a:rPr lang="en-US" sz="2400" dirty="0">
                    <a:ea typeface="Source Sans Pro" panose="020B0503030403020204" pitchFamily="34" charset="0"/>
                  </a:rPr>
                  <a:t> of the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Source Sans Pro" panose="020B0503030403020204" pitchFamily="34" charset="0"/>
                      </a:rPr>
                      <m:t>𝑁</m:t>
                    </m:r>
                  </m:oMath>
                </a14:m>
                <a:r>
                  <a:rPr lang="en-US" sz="2400" dirty="0">
                    <a:ea typeface="Source Sans Pro" panose="020B0503030403020204" pitchFamily="34" charset="0"/>
                  </a:rPr>
                  <a:t> source vertices as control points, which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can</a:t>
                </a:r>
                <a:r>
                  <a:rPr lang="en-US" sz="2400" dirty="0">
                    <a:ea typeface="Source Sans Pro" panose="020B0503030403020204" pitchFamily="34" charset="0"/>
                  </a:rPr>
                  <a:t>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best fit all the target shapes</a:t>
                </a:r>
                <a:r>
                  <a:rPr lang="en-US" sz="2400" dirty="0">
                    <a:ea typeface="Source Sans Pro" panose="020B0503030403020204" pitchFamily="34" charset="0"/>
                  </a:rPr>
                  <a:t> with their corresponding positions in the target in a </a:t>
                </a:r>
                <a:r>
                  <a:rPr lang="en-US" sz="2400" dirty="0">
                    <a:solidFill>
                      <a:srgbClr val="8B1513"/>
                    </a:solidFill>
                    <a:ea typeface="Source Sans Pro" panose="020B0503030403020204" pitchFamily="34" charset="0"/>
                  </a:rPr>
                  <a:t>data-driven manner</a:t>
                </a:r>
                <a:r>
                  <a:rPr lang="en-US" sz="2400" dirty="0">
                    <a:ea typeface="Source Sans Pro" panose="020B0503030403020204" pitchFamily="34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2" name="Subtitle 2">
                <a:extLst>
                  <a:ext uri="{FF2B5EF4-FFF2-40B4-BE49-F238E27FC236}">
                    <a16:creationId xmlns:a16="http://schemas.microsoft.com/office/drawing/2014/main" id="{1C53E134-308A-1E8D-30C0-82C6F92CB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192696"/>
                <a:ext cx="10515600" cy="1325217"/>
              </a:xfrm>
              <a:prstGeom prst="rect">
                <a:avLst/>
              </a:prstGeom>
              <a:blipFill>
                <a:blip r:embed="rId5"/>
                <a:stretch>
                  <a:fillRect l="-965" t="-7619"/>
                </a:stretch>
              </a:blipFill>
            </p:spPr>
            <p:txBody>
              <a:bodyPr/>
              <a:lstStyle/>
              <a:p>
                <a:r>
                  <a:rPr lang="en-K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BAA951-87B0-6400-78B3-330110C7B3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71"/>
          <a:stretch/>
        </p:blipFill>
        <p:spPr>
          <a:xfrm>
            <a:off x="1310432" y="3063047"/>
            <a:ext cx="9571135" cy="19680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0909C7-F6D3-E8C5-9B1D-220ADDD4C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16EAEC-079E-5444-9048-7C6A4DF4B2CC}" type="slidenum">
              <a:rPr lang="en-KR" smtClean="0"/>
              <a:t>9</a:t>
            </a:fld>
            <a:endParaRPr lang="en-K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8583BB-B299-D559-1CC4-4B3A165267EB}"/>
              </a:ext>
            </a:extLst>
          </p:cNvPr>
          <p:cNvSpPr txBox="1"/>
          <p:nvPr/>
        </p:nvSpPr>
        <p:spPr>
          <a:xfrm>
            <a:off x="1960943" y="5125839"/>
            <a:ext cx="155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KR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C1465-650B-6CA6-7225-275992425379}"/>
              </a:ext>
            </a:extLst>
          </p:cNvPr>
          <p:cNvSpPr txBox="1"/>
          <p:nvPr/>
        </p:nvSpPr>
        <p:spPr>
          <a:xfrm>
            <a:off x="5319516" y="5125839"/>
            <a:ext cx="1552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Target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11F219-3F04-A8AD-3192-A04B9B5171D2}"/>
              </a:ext>
            </a:extLst>
          </p:cNvPr>
          <p:cNvSpPr txBox="1"/>
          <p:nvPr/>
        </p:nvSpPr>
        <p:spPr>
          <a:xfrm>
            <a:off x="8678089" y="5131038"/>
            <a:ext cx="1552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Deformed</a:t>
            </a:r>
            <a:b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</a:br>
            <a:r>
              <a:rPr lang="en-US" sz="2000" dirty="0">
                <a:latin typeface="Source Sans Pro" panose="020B0503030403020204" pitchFamily="34" charset="77"/>
                <a:cs typeface="Times New Roman" panose="02020603050405020304" pitchFamily="18" charset="0"/>
              </a:rPr>
              <a:t>Template</a:t>
            </a:r>
            <a:endParaRPr lang="en-KR" sz="2000" dirty="0">
              <a:latin typeface="Source Sans Pro" panose="020B0503030403020204" pitchFamily="34" charset="7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4770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7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2|13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4.5|9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8.1|11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8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2.6|10.7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.2|2.4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6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48735</TotalTime>
  <Words>6018</Words>
  <Application>Microsoft Macintosh PowerPoint</Application>
  <PresentationFormat>Widescreen</PresentationFormat>
  <Paragraphs>869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7" baseType="lpstr">
      <vt:lpstr>noto</vt:lpstr>
      <vt:lpstr>Söhne</vt:lpstr>
      <vt:lpstr>Arial</vt:lpstr>
      <vt:lpstr>Assistant</vt:lpstr>
      <vt:lpstr>Calibri</vt:lpstr>
      <vt:lpstr>Cambria Math</vt:lpstr>
      <vt:lpstr>Helvetica</vt:lpstr>
      <vt:lpstr>Source Sans Pro</vt:lpstr>
      <vt:lpstr>Source Sans Pro Semibold</vt:lpstr>
      <vt:lpstr>Office Theme</vt:lpstr>
      <vt:lpstr>OptCtrlPoints: Finding the Optimal Control Points for Biharmonic 3D Shape Deformation</vt:lpstr>
      <vt:lpstr>PowerPoint Presentation</vt:lpstr>
      <vt:lpstr>Motivation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OptCtrlPoints</dc:title>
  <dc:creator>건호 김</dc:creator>
  <cp:lastModifiedBy>건호 김</cp:lastModifiedBy>
  <cp:revision>1638</cp:revision>
  <dcterms:created xsi:type="dcterms:W3CDTF">2023-08-22T02:08:36Z</dcterms:created>
  <dcterms:modified xsi:type="dcterms:W3CDTF">2023-10-13T09:55:30Z</dcterms:modified>
</cp:coreProperties>
</file>